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923" r:id="rId1"/>
  </p:sldMasterIdLst>
  <p:notesMasterIdLst>
    <p:notesMasterId r:id="rId20"/>
  </p:notesMasterIdLst>
  <p:handoutMasterIdLst>
    <p:handoutMasterId r:id="rId21"/>
  </p:handoutMasterIdLst>
  <p:sldIdLst>
    <p:sldId id="712" r:id="rId2"/>
    <p:sldId id="713" r:id="rId3"/>
    <p:sldId id="392" r:id="rId4"/>
    <p:sldId id="699" r:id="rId5"/>
    <p:sldId id="657" r:id="rId6"/>
    <p:sldId id="625" r:id="rId7"/>
    <p:sldId id="626" r:id="rId8"/>
    <p:sldId id="394" r:id="rId9"/>
    <p:sldId id="457" r:id="rId10"/>
    <p:sldId id="319" r:id="rId11"/>
    <p:sldId id="711" r:id="rId12"/>
    <p:sldId id="646" r:id="rId13"/>
    <p:sldId id="469" r:id="rId14"/>
    <p:sldId id="306" r:id="rId15"/>
    <p:sldId id="498" r:id="rId16"/>
    <p:sldId id="669" r:id="rId17"/>
    <p:sldId id="679" r:id="rId18"/>
    <p:sldId id="386" r:id="rId19"/>
  </p:sldIdLst>
  <p:sldSz cx="9144000" cy="6858000" type="screen4x3"/>
  <p:notesSz cx="9926638" cy="6797675"/>
  <p:embeddedFontLst>
    <p:embeddedFont>
      <p:font typeface="Webdings" panose="05030102010509060703" pitchFamily="18" charset="2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Verdana" panose="020B0604030504040204" pitchFamily="34" charset="0"/>
      <p:regular r:id="rId27"/>
      <p:bold r:id="rId28"/>
      <p:italic r:id="rId29"/>
      <p:boldItalic r:id="rId30"/>
    </p:embeddedFont>
    <p:embeddedFont>
      <p:font typeface="標楷體" panose="03000509000000000000" pitchFamily="65" charset="-120"/>
      <p:regular r:id="rId31"/>
    </p:embeddedFont>
    <p:embeddedFont>
      <p:font typeface="微軟正黑體" panose="020B0604030504040204" pitchFamily="34" charset="-120"/>
      <p:regular r:id="rId32"/>
      <p:bold r:id="rId33"/>
    </p:embeddedFont>
    <p:embeddedFont>
      <p:font typeface="Gill Sans MT" panose="020B0502020104020203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7D9FF"/>
    <a:srgbClr val="FFCC99"/>
    <a:srgbClr val="333399"/>
    <a:srgbClr val="FF5050"/>
    <a:srgbClr val="5F5F5F"/>
    <a:srgbClr val="FF7C80"/>
    <a:srgbClr val="006600"/>
    <a:srgbClr val="80808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佈景主題樣式 1 - 輔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87" autoAdjust="0"/>
    <p:restoredTop sz="92923" autoAdjust="0"/>
  </p:normalViewPr>
  <p:slideViewPr>
    <p:cSldViewPr>
      <p:cViewPr>
        <p:scale>
          <a:sx n="105" d="100"/>
          <a:sy n="105" d="100"/>
        </p:scale>
        <p:origin x="-1794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#1">
  <dgm:title val=""/>
  <dgm:desc val=""/>
  <dgm:catLst>
    <dgm:cat type="accent6" pri="11400"/>
  </dgm:catLst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4#2">
  <dgm:title val=""/>
  <dgm:desc val=""/>
  <dgm:catLst>
    <dgm:cat type="accent6" pri="11400"/>
  </dgm:catLst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#3">
  <dgm:title val=""/>
  <dgm:desc val=""/>
  <dgm:catLst>
    <dgm:cat type="accent6" pri="11400"/>
  </dgm:catLst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50EA93-0296-44BD-83A3-29A7749017EE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76749AD-C233-4B05-9700-B9D6FFC78C6D}">
      <dgm:prSet phldrT="[文字]" custT="1"/>
      <dgm:spPr/>
      <dgm:t>
        <a:bodyPr/>
        <a:lstStyle/>
        <a:p>
          <a:r>
            <a:rPr lang="zh-TW" altLang="en-US" sz="20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rPr>
            <a:t>違規</a:t>
          </a:r>
          <a:r>
            <a:rPr lang="en-US" altLang="zh-TW" sz="20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rPr>
            <a:t>1</a:t>
          </a:r>
          <a:r>
            <a:rPr lang="zh-TW" altLang="en-US" sz="20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rPr>
            <a:t>點扣國中教育會考總積分百分之一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D76E61F-3AFD-41A8-A82A-9C42BED1042A}" type="parTrans" cxnId="{7E7B1330-5DC3-4A42-9D9C-3B35E90E0CDB}">
      <dgm:prSet/>
      <dgm:spPr/>
      <dgm:t>
        <a:bodyPr/>
        <a:lstStyle/>
        <a:p>
          <a:endParaRPr lang="zh-TW" altLang="en-US"/>
        </a:p>
      </dgm:t>
    </dgm:pt>
    <dgm:pt modelId="{53B6DEC9-A2AA-444E-BC77-BCCD089C3E62}" type="sibTrans" cxnId="{7E7B1330-5DC3-4A42-9D9C-3B35E90E0CDB}">
      <dgm:prSet/>
      <dgm:spPr/>
      <dgm:t>
        <a:bodyPr/>
        <a:lstStyle/>
        <a:p>
          <a:endParaRPr lang="zh-TW" altLang="en-US"/>
        </a:p>
      </dgm:t>
    </dgm:pt>
    <dgm:pt modelId="{A08B5763-B652-4334-A971-957028A4B52C}">
      <dgm:prSet phldrT="[文字]" custT="1"/>
      <dgm:spPr/>
      <dgm:t>
        <a:bodyPr/>
        <a:lstStyle/>
        <a:p>
          <a:r>
            <a:rPr lang="zh-TW" altLang="en-US" sz="2000" b="1" i="0" dirty="0">
              <a:latin typeface="微軟正黑體" panose="020B0604030504040204" pitchFamily="34" charset="-120"/>
              <a:ea typeface="微軟正黑體" panose="020B0604030504040204" pitchFamily="34" charset="-120"/>
            </a:rPr>
            <a:t>等級為標準參照，標示為常模參照</a:t>
          </a:r>
          <a:endParaRPr lang="zh-TW" altLang="en-US" sz="20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AF5CAC5D-EFBA-4689-9862-6BBAF4565D78}" type="parTrans" cxnId="{5470B6A5-B4C9-4E2D-AC85-57FFC5AFED98}">
      <dgm:prSet/>
      <dgm:spPr/>
      <dgm:t>
        <a:bodyPr/>
        <a:lstStyle/>
        <a:p>
          <a:endParaRPr lang="zh-TW" altLang="en-US"/>
        </a:p>
      </dgm:t>
    </dgm:pt>
    <dgm:pt modelId="{808A8188-DCF7-447C-BB7F-129116E06FED}" type="sibTrans" cxnId="{5470B6A5-B4C9-4E2D-AC85-57FFC5AFED98}">
      <dgm:prSet/>
      <dgm:spPr/>
      <dgm:t>
        <a:bodyPr/>
        <a:lstStyle/>
        <a:p>
          <a:endParaRPr lang="zh-TW" altLang="en-US"/>
        </a:p>
      </dgm:t>
    </dgm:pt>
    <dgm:pt modelId="{4527FA2F-F884-47AC-B85E-16F570448C28}">
      <dgm:prSet phldrT="[文字]" custT="1"/>
      <dgm:spPr/>
      <dgm:t>
        <a:bodyPr/>
        <a:lstStyle/>
        <a:p>
          <a:pPr rtl="0"/>
          <a:r>
            <a:rPr lang="zh-TW" altLang="en-US" sz="20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rPr>
            <a:t>作為超額比序採計項目時，國中教育會考限採計當年度之成績</a:t>
          </a:r>
          <a:endParaRPr lang="zh-TW" altLang="en-US" sz="2000" dirty="0"/>
        </a:p>
      </dgm:t>
    </dgm:pt>
    <dgm:pt modelId="{481F0E55-EB06-4F86-9A3E-BBF17DEA1A1C}" type="parTrans" cxnId="{28D13945-4369-4589-A9E2-9EEB1F7B0807}">
      <dgm:prSet/>
      <dgm:spPr/>
      <dgm:t>
        <a:bodyPr/>
        <a:lstStyle/>
        <a:p>
          <a:endParaRPr lang="zh-TW" altLang="en-US"/>
        </a:p>
      </dgm:t>
    </dgm:pt>
    <dgm:pt modelId="{351AAA5F-BC36-4750-BA64-80F6B2DD05DC}" type="sibTrans" cxnId="{28D13945-4369-4589-A9E2-9EEB1F7B0807}">
      <dgm:prSet/>
      <dgm:spPr/>
      <dgm:t>
        <a:bodyPr/>
        <a:lstStyle/>
        <a:p>
          <a:endParaRPr lang="zh-TW" altLang="en-US"/>
        </a:p>
      </dgm:t>
    </dgm:pt>
    <dgm:pt modelId="{C7252B3D-21FC-41DD-B06B-07F0D36A080B}">
      <dgm:prSet phldrT="[文字]" custT="1"/>
      <dgm:spPr/>
      <dgm:t>
        <a:bodyPr/>
        <a:lstStyle/>
        <a:p>
          <a:pPr rtl="0"/>
          <a:r>
            <a:rPr lang="zh-TW" altLang="en-US" sz="20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rPr>
            <a:t>國中教育會考其實不是入學測驗，而是學力檢測</a:t>
          </a:r>
          <a:endParaRPr lang="zh-TW" altLang="en-US" sz="20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81FC24CB-8B2E-4A79-ABB2-BB6960C55FB6}" type="sibTrans" cxnId="{4D414ED9-6F2E-49FF-BFB5-EFEE0BF67C7E}">
      <dgm:prSet/>
      <dgm:spPr/>
      <dgm:t>
        <a:bodyPr/>
        <a:lstStyle/>
        <a:p>
          <a:endParaRPr lang="zh-TW" altLang="en-US"/>
        </a:p>
      </dgm:t>
    </dgm:pt>
    <dgm:pt modelId="{FD2F5529-5B1F-43B7-8764-78EB7336F7B6}" type="parTrans" cxnId="{4D414ED9-6F2E-49FF-BFB5-EFEE0BF67C7E}">
      <dgm:prSet/>
      <dgm:spPr/>
      <dgm:t>
        <a:bodyPr/>
        <a:lstStyle/>
        <a:p>
          <a:endParaRPr lang="zh-TW" altLang="en-US"/>
        </a:p>
      </dgm:t>
    </dgm:pt>
    <dgm:pt modelId="{1C0352F3-2997-47B8-9618-C01DF67B359E}" type="pres">
      <dgm:prSet presAssocID="{5250EA93-0296-44BD-83A3-29A7749017E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C184BFDC-1C05-4103-B52B-9A174F0FAC46}" type="pres">
      <dgm:prSet presAssocID="{C7252B3D-21FC-41DD-B06B-07F0D36A080B}" presName="parentLin" presStyleCnt="0"/>
      <dgm:spPr/>
    </dgm:pt>
    <dgm:pt modelId="{4A623D9C-D460-4468-BC18-C905E6FFD5DA}" type="pres">
      <dgm:prSet presAssocID="{C7252B3D-21FC-41DD-B06B-07F0D36A080B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1FDD6BE3-A495-4529-8BD5-BBEED7568913}" type="pres">
      <dgm:prSet presAssocID="{C7252B3D-21FC-41DD-B06B-07F0D36A080B}" presName="parentText" presStyleLbl="node1" presStyleIdx="0" presStyleCnt="4" custScaleX="10492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FBE15A6-B6D3-42F0-81C7-9CA08ADFE762}" type="pres">
      <dgm:prSet presAssocID="{C7252B3D-21FC-41DD-B06B-07F0D36A080B}" presName="negativeSpace" presStyleCnt="0"/>
      <dgm:spPr/>
    </dgm:pt>
    <dgm:pt modelId="{403A98F8-8211-4709-B15F-E9F38BDD2858}" type="pres">
      <dgm:prSet presAssocID="{C7252B3D-21FC-41DD-B06B-07F0D36A080B}" presName="childText" presStyleLbl="conFgAcc1" presStyleIdx="0" presStyleCnt="4">
        <dgm:presLayoutVars>
          <dgm:bulletEnabled val="1"/>
        </dgm:presLayoutVars>
      </dgm:prSet>
      <dgm:spPr/>
    </dgm:pt>
    <dgm:pt modelId="{F4D8F90A-D96F-43F7-9EAD-BBF9C1161546}" type="pres">
      <dgm:prSet presAssocID="{81FC24CB-8B2E-4A79-ABB2-BB6960C55FB6}" presName="spaceBetweenRectangles" presStyleCnt="0"/>
      <dgm:spPr/>
    </dgm:pt>
    <dgm:pt modelId="{8FF3BAB1-B58E-4D95-8F2B-062AEC8EBA3A}" type="pres">
      <dgm:prSet presAssocID="{4527FA2F-F884-47AC-B85E-16F570448C28}" presName="parentLin" presStyleCnt="0"/>
      <dgm:spPr/>
    </dgm:pt>
    <dgm:pt modelId="{0B447D73-6443-42D3-BE64-EE7DF09914DD}" type="pres">
      <dgm:prSet presAssocID="{4527FA2F-F884-47AC-B85E-16F570448C28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AE97788F-1D2D-43D0-8405-F2F4C8F82FEE}" type="pres">
      <dgm:prSet presAssocID="{4527FA2F-F884-47AC-B85E-16F570448C28}" presName="parentText" presStyleLbl="node1" presStyleIdx="1" presStyleCnt="4" custScaleX="12883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5E9BFE3-B72B-4625-9670-FCCDBA6B6CD9}" type="pres">
      <dgm:prSet presAssocID="{4527FA2F-F884-47AC-B85E-16F570448C28}" presName="negativeSpace" presStyleCnt="0"/>
      <dgm:spPr/>
    </dgm:pt>
    <dgm:pt modelId="{3BEAAE17-8B03-485B-914E-70A644277BE4}" type="pres">
      <dgm:prSet presAssocID="{4527FA2F-F884-47AC-B85E-16F570448C28}" presName="childText" presStyleLbl="conFgAcc1" presStyleIdx="1" presStyleCnt="4">
        <dgm:presLayoutVars>
          <dgm:bulletEnabled val="1"/>
        </dgm:presLayoutVars>
      </dgm:prSet>
      <dgm:spPr/>
    </dgm:pt>
    <dgm:pt modelId="{6B40BE7F-55B4-4EA5-A25A-907B91E17168}" type="pres">
      <dgm:prSet presAssocID="{351AAA5F-BC36-4750-BA64-80F6B2DD05DC}" presName="spaceBetweenRectangles" presStyleCnt="0"/>
      <dgm:spPr/>
    </dgm:pt>
    <dgm:pt modelId="{B8B44AEB-0ECF-43D4-B784-D2BA8993549F}" type="pres">
      <dgm:prSet presAssocID="{F76749AD-C233-4B05-9700-B9D6FFC78C6D}" presName="parentLin" presStyleCnt="0"/>
      <dgm:spPr/>
    </dgm:pt>
    <dgm:pt modelId="{9116D1E0-5AF7-49B3-949A-243598C59048}" type="pres">
      <dgm:prSet presAssocID="{F76749AD-C233-4B05-9700-B9D6FFC78C6D}" presName="parentLeftMargin" presStyleLbl="node1" presStyleIdx="1" presStyleCnt="4"/>
      <dgm:spPr/>
      <dgm:t>
        <a:bodyPr/>
        <a:lstStyle/>
        <a:p>
          <a:endParaRPr lang="zh-TW" altLang="en-US"/>
        </a:p>
      </dgm:t>
    </dgm:pt>
    <dgm:pt modelId="{899DC2BC-1485-4AAB-8BC8-02ABF441F375}" type="pres">
      <dgm:prSet presAssocID="{F76749AD-C233-4B05-9700-B9D6FFC78C6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9101F56-B615-434C-B8EF-6B28F80225C5}" type="pres">
      <dgm:prSet presAssocID="{F76749AD-C233-4B05-9700-B9D6FFC78C6D}" presName="negativeSpace" presStyleCnt="0"/>
      <dgm:spPr/>
    </dgm:pt>
    <dgm:pt modelId="{506904CF-0AE5-4F3C-9E8A-003E324F86C8}" type="pres">
      <dgm:prSet presAssocID="{F76749AD-C233-4B05-9700-B9D6FFC78C6D}" presName="childText" presStyleLbl="conFgAcc1" presStyleIdx="2" presStyleCnt="4">
        <dgm:presLayoutVars>
          <dgm:bulletEnabled val="1"/>
        </dgm:presLayoutVars>
      </dgm:prSet>
      <dgm:spPr/>
    </dgm:pt>
    <dgm:pt modelId="{FEBA894A-0A0E-408C-AE0E-9E4EF9BB0024}" type="pres">
      <dgm:prSet presAssocID="{53B6DEC9-A2AA-444E-BC77-BCCD089C3E62}" presName="spaceBetweenRectangles" presStyleCnt="0"/>
      <dgm:spPr/>
    </dgm:pt>
    <dgm:pt modelId="{8EFF5A3D-6565-46AC-A645-AFEC17999D17}" type="pres">
      <dgm:prSet presAssocID="{A08B5763-B652-4334-A971-957028A4B52C}" presName="parentLin" presStyleCnt="0"/>
      <dgm:spPr/>
    </dgm:pt>
    <dgm:pt modelId="{D82DD2B2-91F4-4FB0-A778-D7A0258FC69C}" type="pres">
      <dgm:prSet presAssocID="{A08B5763-B652-4334-A971-957028A4B52C}" presName="parentLeftMargin" presStyleLbl="node1" presStyleIdx="2" presStyleCnt="4"/>
      <dgm:spPr/>
      <dgm:t>
        <a:bodyPr/>
        <a:lstStyle/>
        <a:p>
          <a:endParaRPr lang="zh-TW" altLang="en-US"/>
        </a:p>
      </dgm:t>
    </dgm:pt>
    <dgm:pt modelId="{288BDC68-7FF6-45F7-B766-AE2C63685B77}" type="pres">
      <dgm:prSet presAssocID="{A08B5763-B652-4334-A971-957028A4B52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61F6F95-9C52-4E54-9AA6-A48947C5D0CC}" type="pres">
      <dgm:prSet presAssocID="{A08B5763-B652-4334-A971-957028A4B52C}" presName="negativeSpace" presStyleCnt="0"/>
      <dgm:spPr/>
    </dgm:pt>
    <dgm:pt modelId="{386837D7-2DF2-497F-B997-BD9C8D00ACB9}" type="pres">
      <dgm:prSet presAssocID="{A08B5763-B652-4334-A971-957028A4B52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9AA4905-8DA4-483A-ACC6-88F8685B0BFD}" type="presOf" srcId="{4527FA2F-F884-47AC-B85E-16F570448C28}" destId="{0B447D73-6443-42D3-BE64-EE7DF09914DD}" srcOrd="0" destOrd="0" presId="urn:microsoft.com/office/officeart/2005/8/layout/list1"/>
    <dgm:cxn modelId="{4D414ED9-6F2E-49FF-BFB5-EFEE0BF67C7E}" srcId="{5250EA93-0296-44BD-83A3-29A7749017EE}" destId="{C7252B3D-21FC-41DD-B06B-07F0D36A080B}" srcOrd="0" destOrd="0" parTransId="{FD2F5529-5B1F-43B7-8764-78EB7336F7B6}" sibTransId="{81FC24CB-8B2E-4A79-ABB2-BB6960C55FB6}"/>
    <dgm:cxn modelId="{5470B6A5-B4C9-4E2D-AC85-57FFC5AFED98}" srcId="{5250EA93-0296-44BD-83A3-29A7749017EE}" destId="{A08B5763-B652-4334-A971-957028A4B52C}" srcOrd="3" destOrd="0" parTransId="{AF5CAC5D-EFBA-4689-9862-6BBAF4565D78}" sibTransId="{808A8188-DCF7-447C-BB7F-129116E06FED}"/>
    <dgm:cxn modelId="{7E7B1330-5DC3-4A42-9D9C-3B35E90E0CDB}" srcId="{5250EA93-0296-44BD-83A3-29A7749017EE}" destId="{F76749AD-C233-4B05-9700-B9D6FFC78C6D}" srcOrd="2" destOrd="0" parTransId="{5D76E61F-3AFD-41A8-A82A-9C42BED1042A}" sibTransId="{53B6DEC9-A2AA-444E-BC77-BCCD089C3E62}"/>
    <dgm:cxn modelId="{3547704A-9395-4672-A730-2C3AD68840B0}" type="presOf" srcId="{A08B5763-B652-4334-A971-957028A4B52C}" destId="{D82DD2B2-91F4-4FB0-A778-D7A0258FC69C}" srcOrd="0" destOrd="0" presId="urn:microsoft.com/office/officeart/2005/8/layout/list1"/>
    <dgm:cxn modelId="{1B8BDD49-7837-4A77-A8D5-60083565957B}" type="presOf" srcId="{5250EA93-0296-44BD-83A3-29A7749017EE}" destId="{1C0352F3-2997-47B8-9618-C01DF67B359E}" srcOrd="0" destOrd="0" presId="urn:microsoft.com/office/officeart/2005/8/layout/list1"/>
    <dgm:cxn modelId="{ABB6B720-48D3-425A-B726-8D67E4738A09}" type="presOf" srcId="{C7252B3D-21FC-41DD-B06B-07F0D36A080B}" destId="{4A623D9C-D460-4468-BC18-C905E6FFD5DA}" srcOrd="0" destOrd="0" presId="urn:microsoft.com/office/officeart/2005/8/layout/list1"/>
    <dgm:cxn modelId="{C2A4A14B-841A-4B01-9CA4-612A8971135A}" type="presOf" srcId="{F76749AD-C233-4B05-9700-B9D6FFC78C6D}" destId="{9116D1E0-5AF7-49B3-949A-243598C59048}" srcOrd="0" destOrd="0" presId="urn:microsoft.com/office/officeart/2005/8/layout/list1"/>
    <dgm:cxn modelId="{8E7315B6-639B-4DD8-9C8F-78EE2164B0D1}" type="presOf" srcId="{F76749AD-C233-4B05-9700-B9D6FFC78C6D}" destId="{899DC2BC-1485-4AAB-8BC8-02ABF441F375}" srcOrd="1" destOrd="0" presId="urn:microsoft.com/office/officeart/2005/8/layout/list1"/>
    <dgm:cxn modelId="{A8862BBC-0C5C-41C3-AF15-0436122E0FF8}" type="presOf" srcId="{4527FA2F-F884-47AC-B85E-16F570448C28}" destId="{AE97788F-1D2D-43D0-8405-F2F4C8F82FEE}" srcOrd="1" destOrd="0" presId="urn:microsoft.com/office/officeart/2005/8/layout/list1"/>
    <dgm:cxn modelId="{627DBB2B-54F3-4052-8906-8735E23C59A8}" type="presOf" srcId="{A08B5763-B652-4334-A971-957028A4B52C}" destId="{288BDC68-7FF6-45F7-B766-AE2C63685B77}" srcOrd="1" destOrd="0" presId="urn:microsoft.com/office/officeart/2005/8/layout/list1"/>
    <dgm:cxn modelId="{5DAC0F7F-5333-4B0A-8CF9-AB510B933AA4}" type="presOf" srcId="{C7252B3D-21FC-41DD-B06B-07F0D36A080B}" destId="{1FDD6BE3-A495-4529-8BD5-BBEED7568913}" srcOrd="1" destOrd="0" presId="urn:microsoft.com/office/officeart/2005/8/layout/list1"/>
    <dgm:cxn modelId="{28D13945-4369-4589-A9E2-9EEB1F7B0807}" srcId="{5250EA93-0296-44BD-83A3-29A7749017EE}" destId="{4527FA2F-F884-47AC-B85E-16F570448C28}" srcOrd="1" destOrd="0" parTransId="{481F0E55-EB06-4F86-9A3E-BBF17DEA1A1C}" sibTransId="{351AAA5F-BC36-4750-BA64-80F6B2DD05DC}"/>
    <dgm:cxn modelId="{9C1F81D6-143B-4942-ADBC-A8F7D04712EB}" type="presParOf" srcId="{1C0352F3-2997-47B8-9618-C01DF67B359E}" destId="{C184BFDC-1C05-4103-B52B-9A174F0FAC46}" srcOrd="0" destOrd="0" presId="urn:microsoft.com/office/officeart/2005/8/layout/list1"/>
    <dgm:cxn modelId="{2A7FEB53-A6FD-423D-9414-08533D653675}" type="presParOf" srcId="{C184BFDC-1C05-4103-B52B-9A174F0FAC46}" destId="{4A623D9C-D460-4468-BC18-C905E6FFD5DA}" srcOrd="0" destOrd="0" presId="urn:microsoft.com/office/officeart/2005/8/layout/list1"/>
    <dgm:cxn modelId="{01A0DB31-A861-4F08-BB5E-95593F26839F}" type="presParOf" srcId="{C184BFDC-1C05-4103-B52B-9A174F0FAC46}" destId="{1FDD6BE3-A495-4529-8BD5-BBEED7568913}" srcOrd="1" destOrd="0" presId="urn:microsoft.com/office/officeart/2005/8/layout/list1"/>
    <dgm:cxn modelId="{67046B42-184D-4874-8614-B684BE137EE6}" type="presParOf" srcId="{1C0352F3-2997-47B8-9618-C01DF67B359E}" destId="{9FBE15A6-B6D3-42F0-81C7-9CA08ADFE762}" srcOrd="1" destOrd="0" presId="urn:microsoft.com/office/officeart/2005/8/layout/list1"/>
    <dgm:cxn modelId="{8621FDE1-C192-4178-A999-7714F973AE9B}" type="presParOf" srcId="{1C0352F3-2997-47B8-9618-C01DF67B359E}" destId="{403A98F8-8211-4709-B15F-E9F38BDD2858}" srcOrd="2" destOrd="0" presId="urn:microsoft.com/office/officeart/2005/8/layout/list1"/>
    <dgm:cxn modelId="{DE28916F-D8A6-43B2-9D57-82ED2A8D211C}" type="presParOf" srcId="{1C0352F3-2997-47B8-9618-C01DF67B359E}" destId="{F4D8F90A-D96F-43F7-9EAD-BBF9C1161546}" srcOrd="3" destOrd="0" presId="urn:microsoft.com/office/officeart/2005/8/layout/list1"/>
    <dgm:cxn modelId="{67AF7DB9-8C94-46CF-B42A-C676993CB538}" type="presParOf" srcId="{1C0352F3-2997-47B8-9618-C01DF67B359E}" destId="{8FF3BAB1-B58E-4D95-8F2B-062AEC8EBA3A}" srcOrd="4" destOrd="0" presId="urn:microsoft.com/office/officeart/2005/8/layout/list1"/>
    <dgm:cxn modelId="{D92686CA-6856-4E43-AEA5-D02442BAB97B}" type="presParOf" srcId="{8FF3BAB1-B58E-4D95-8F2B-062AEC8EBA3A}" destId="{0B447D73-6443-42D3-BE64-EE7DF09914DD}" srcOrd="0" destOrd="0" presId="urn:microsoft.com/office/officeart/2005/8/layout/list1"/>
    <dgm:cxn modelId="{DD39742C-4416-4081-BB3B-E8094FF503E1}" type="presParOf" srcId="{8FF3BAB1-B58E-4D95-8F2B-062AEC8EBA3A}" destId="{AE97788F-1D2D-43D0-8405-F2F4C8F82FEE}" srcOrd="1" destOrd="0" presId="urn:microsoft.com/office/officeart/2005/8/layout/list1"/>
    <dgm:cxn modelId="{54A3A552-0B92-4270-96A5-E6E27892A631}" type="presParOf" srcId="{1C0352F3-2997-47B8-9618-C01DF67B359E}" destId="{D5E9BFE3-B72B-4625-9670-FCCDBA6B6CD9}" srcOrd="5" destOrd="0" presId="urn:microsoft.com/office/officeart/2005/8/layout/list1"/>
    <dgm:cxn modelId="{3E23AD57-AD3C-4A0A-A0FB-389A1DA3CF33}" type="presParOf" srcId="{1C0352F3-2997-47B8-9618-C01DF67B359E}" destId="{3BEAAE17-8B03-485B-914E-70A644277BE4}" srcOrd="6" destOrd="0" presId="urn:microsoft.com/office/officeart/2005/8/layout/list1"/>
    <dgm:cxn modelId="{CDAE465D-2277-4EBB-8662-E3BDBD631EA6}" type="presParOf" srcId="{1C0352F3-2997-47B8-9618-C01DF67B359E}" destId="{6B40BE7F-55B4-4EA5-A25A-907B91E17168}" srcOrd="7" destOrd="0" presId="urn:microsoft.com/office/officeart/2005/8/layout/list1"/>
    <dgm:cxn modelId="{21D08DD0-2EA1-4C49-BE6B-45D4F66F0AD4}" type="presParOf" srcId="{1C0352F3-2997-47B8-9618-C01DF67B359E}" destId="{B8B44AEB-0ECF-43D4-B784-D2BA8993549F}" srcOrd="8" destOrd="0" presId="urn:microsoft.com/office/officeart/2005/8/layout/list1"/>
    <dgm:cxn modelId="{63E3F36C-0732-41A5-A5AC-EE27B6DE3A46}" type="presParOf" srcId="{B8B44AEB-0ECF-43D4-B784-D2BA8993549F}" destId="{9116D1E0-5AF7-49B3-949A-243598C59048}" srcOrd="0" destOrd="0" presId="urn:microsoft.com/office/officeart/2005/8/layout/list1"/>
    <dgm:cxn modelId="{E87F465C-40A3-4DAA-9B55-B649F1EB87C0}" type="presParOf" srcId="{B8B44AEB-0ECF-43D4-B784-D2BA8993549F}" destId="{899DC2BC-1485-4AAB-8BC8-02ABF441F375}" srcOrd="1" destOrd="0" presId="urn:microsoft.com/office/officeart/2005/8/layout/list1"/>
    <dgm:cxn modelId="{1A7A53EE-022A-4AF7-9BDE-19FFBDAA7DD4}" type="presParOf" srcId="{1C0352F3-2997-47B8-9618-C01DF67B359E}" destId="{69101F56-B615-434C-B8EF-6B28F80225C5}" srcOrd="9" destOrd="0" presId="urn:microsoft.com/office/officeart/2005/8/layout/list1"/>
    <dgm:cxn modelId="{FEB4591A-6733-4CB4-AB0C-75C4318C5F5D}" type="presParOf" srcId="{1C0352F3-2997-47B8-9618-C01DF67B359E}" destId="{506904CF-0AE5-4F3C-9E8A-003E324F86C8}" srcOrd="10" destOrd="0" presId="urn:microsoft.com/office/officeart/2005/8/layout/list1"/>
    <dgm:cxn modelId="{88A6CD7A-1D2A-4862-8792-96924ED95E8A}" type="presParOf" srcId="{1C0352F3-2997-47B8-9618-C01DF67B359E}" destId="{FEBA894A-0A0E-408C-AE0E-9E4EF9BB0024}" srcOrd="11" destOrd="0" presId="urn:microsoft.com/office/officeart/2005/8/layout/list1"/>
    <dgm:cxn modelId="{506A94E3-0C46-45E4-94D6-F7A76A8B9E07}" type="presParOf" srcId="{1C0352F3-2997-47B8-9618-C01DF67B359E}" destId="{8EFF5A3D-6565-46AC-A645-AFEC17999D17}" srcOrd="12" destOrd="0" presId="urn:microsoft.com/office/officeart/2005/8/layout/list1"/>
    <dgm:cxn modelId="{0AB6C1EA-6498-4B9B-846A-078A4D91F679}" type="presParOf" srcId="{8EFF5A3D-6565-46AC-A645-AFEC17999D17}" destId="{D82DD2B2-91F4-4FB0-A778-D7A0258FC69C}" srcOrd="0" destOrd="0" presId="urn:microsoft.com/office/officeart/2005/8/layout/list1"/>
    <dgm:cxn modelId="{21B94C82-E7DA-4807-813E-E2F397B49697}" type="presParOf" srcId="{8EFF5A3D-6565-46AC-A645-AFEC17999D17}" destId="{288BDC68-7FF6-45F7-B766-AE2C63685B77}" srcOrd="1" destOrd="0" presId="urn:microsoft.com/office/officeart/2005/8/layout/list1"/>
    <dgm:cxn modelId="{656BD4EB-0784-44C8-A1E2-F3E856F7414C}" type="presParOf" srcId="{1C0352F3-2997-47B8-9618-C01DF67B359E}" destId="{061F6F95-9C52-4E54-9AA6-A48947C5D0CC}" srcOrd="13" destOrd="0" presId="urn:microsoft.com/office/officeart/2005/8/layout/list1"/>
    <dgm:cxn modelId="{269D2FC0-DF4E-4854-B7B4-7C1847A51314}" type="presParOf" srcId="{1C0352F3-2997-47B8-9618-C01DF67B359E}" destId="{386837D7-2DF2-497F-B997-BD9C8D00ACB9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717704-ACC8-4493-BE3C-81EA7DEAAFA1}" type="doc">
      <dgm:prSet loTypeId="urn:microsoft.com/office/officeart/2005/8/layout/vList2#1" loCatId="list" qsTypeId="urn:microsoft.com/office/officeart/2009/2/quickstyle/3d8#1" qsCatId="3D" csTypeId="urn:microsoft.com/office/officeart/2005/8/colors/accent6_4#1" csCatId="accent6" phldr="1"/>
      <dgm:spPr/>
      <dgm:t>
        <a:bodyPr/>
        <a:lstStyle/>
        <a:p>
          <a:endParaRPr lang="zh-TW" altLang="en-US"/>
        </a:p>
      </dgm:t>
    </dgm:pt>
    <dgm:pt modelId="{A7CFF0A9-7AC0-4873-8FB4-0557C73D79FA}" type="pres">
      <dgm:prSet presAssocID="{E5717704-ACC8-4493-BE3C-81EA7DEAAFA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53E4926-B8C7-43A1-968E-B0F93D556B6D}" type="presOf" srcId="{E5717704-ACC8-4493-BE3C-81EA7DEAAFA1}" destId="{A7CFF0A9-7AC0-4873-8FB4-0557C73D79FA}" srcOrd="0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717704-ACC8-4493-BE3C-81EA7DEAAFA1}" type="doc">
      <dgm:prSet loTypeId="urn:microsoft.com/office/officeart/2005/8/layout/vList2#2" loCatId="list" qsTypeId="urn:microsoft.com/office/officeart/2005/8/quickstyle/3d1#1" qsCatId="3D" csTypeId="urn:microsoft.com/office/officeart/2005/8/colors/accent6_4#2" csCatId="accent6" phldr="1"/>
      <dgm:spPr/>
      <dgm:t>
        <a:bodyPr/>
        <a:lstStyle/>
        <a:p>
          <a:endParaRPr lang="zh-TW" altLang="en-US"/>
        </a:p>
      </dgm:t>
    </dgm:pt>
    <dgm:pt modelId="{A7CFF0A9-7AC0-4873-8FB4-0557C73D79FA}" type="pres">
      <dgm:prSet presAssocID="{E5717704-ACC8-4493-BE3C-81EA7DEAAFA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B513B6B-1B98-4BF4-AF01-41BD7B53FC65}" type="presOf" srcId="{E5717704-ACC8-4493-BE3C-81EA7DEAAFA1}" destId="{A7CFF0A9-7AC0-4873-8FB4-0557C73D79FA}" srcOrd="0" destOrd="0" presId="urn:microsoft.com/office/officeart/2005/8/layout/vList2#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717704-ACC8-4493-BE3C-81EA7DEAAFA1}" type="doc">
      <dgm:prSet loTypeId="urn:microsoft.com/office/officeart/2005/8/layout/vList2#3" loCatId="list" qsTypeId="urn:microsoft.com/office/officeart/2005/8/quickstyle/3d1#2" qsCatId="3D" csTypeId="urn:microsoft.com/office/officeart/2005/8/colors/accent6_4#3" csCatId="accent6" phldr="1"/>
      <dgm:spPr/>
      <dgm:t>
        <a:bodyPr/>
        <a:lstStyle/>
        <a:p>
          <a:endParaRPr lang="zh-TW" altLang="en-US"/>
        </a:p>
      </dgm:t>
    </dgm:pt>
    <dgm:pt modelId="{A7CFF0A9-7AC0-4873-8FB4-0557C73D79FA}" type="pres">
      <dgm:prSet presAssocID="{E5717704-ACC8-4493-BE3C-81EA7DEAAFA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92B0274-70DF-4107-9405-A69711E83453}" type="presOf" srcId="{E5717704-ACC8-4493-BE3C-81EA7DEAAFA1}" destId="{A7CFF0A9-7AC0-4873-8FB4-0557C73D79FA}" srcOrd="0" destOrd="0" presId="urn:microsoft.com/office/officeart/2005/8/layout/vList2#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A7EEF56-AF01-482D-8897-03805D42A5F0}" type="doc">
      <dgm:prSet loTypeId="urn:microsoft.com/office/officeart/2008/layout/VerticalCurvedList" loCatId="list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zh-TW" altLang="en-US"/>
        </a:p>
      </dgm:t>
    </dgm:pt>
    <dgm:pt modelId="{FD86508D-C749-46BE-9C0B-252E0A03175B}">
      <dgm:prSet phldrT="[文字]"/>
      <dgm:spPr>
        <a:xfrm>
          <a:off x="451137" y="298949"/>
          <a:ext cx="6837452" cy="598282"/>
        </a:xfrm>
        <a:prstGeom prst="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zh-TW" altLang="en-US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原就讀學區未設置適性群別或產業特殊類科</a:t>
          </a:r>
        </a:p>
      </dgm:t>
    </dgm:pt>
    <dgm:pt modelId="{48531431-C640-48EC-9BBD-61F2004D7B4E}" type="parTrans" cxnId="{47FB0F8F-D251-48BA-ADE3-4F1ED0CB1DD2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451A33EE-0F18-45FA-A84E-F89B16632175}" type="sibTrans" cxnId="{47FB0F8F-D251-48BA-ADE3-4F1ED0CB1DD2}">
      <dgm:prSet/>
      <dgm:spPr>
        <a:xfrm>
          <a:off x="-5409750" y="-828372"/>
          <a:ext cx="6441470" cy="6441470"/>
        </a:xfrm>
        <a:prstGeom prst="blockArc">
          <a:avLst>
            <a:gd name="adj1" fmla="val 18900000"/>
            <a:gd name="adj2" fmla="val 2700000"/>
            <a:gd name="adj3" fmla="val 335"/>
          </a:avLst>
        </a:prstGeom>
        <a:noFill/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gm:spPr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AAEA369D-0E0E-4901-AEF7-AE0FABEEDC69}">
      <dgm:prSet phldrT="[文字]"/>
      <dgm:spPr>
        <a:xfrm>
          <a:off x="879848" y="1196085"/>
          <a:ext cx="6408741" cy="598282"/>
        </a:xfrm>
        <a:prstGeom prst="rect">
          <a:avLst/>
        </a:prstGeo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BBB59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zh-TW" altLang="en-US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因搬家遷徙至本區居住者</a:t>
          </a:r>
        </a:p>
      </dgm:t>
    </dgm:pt>
    <dgm:pt modelId="{9906F1E7-BC4F-4DDC-AB86-45F57F2515ED}" type="parTrans" cxnId="{E10471CC-FC55-4243-BC6A-F038772703CF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7D0EB60E-B984-4F4E-B45C-3725F90C299C}" type="sibTrans" cxnId="{E10471CC-FC55-4243-BC6A-F038772703CF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353A6386-A744-4B00-8851-DC63F0946C8F}">
      <dgm:prSet phldrT="[文字]"/>
      <dgm:spPr>
        <a:xfrm>
          <a:off x="1011428" y="2093221"/>
          <a:ext cx="6277161" cy="598282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zh-TW" altLang="en-US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跨區學生申請返回本區戶籍所在地就讀</a:t>
          </a:r>
        </a:p>
      </dgm:t>
    </dgm:pt>
    <dgm:pt modelId="{BFCDE4D9-3115-466F-AEF8-C9CEF0548972}" type="parTrans" cxnId="{83DF7D2A-B24A-429F-8A2C-40AA96495D22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FE51A1CA-FD74-4705-8B48-FEE720A8E1A7}" type="sibTrans" cxnId="{83DF7D2A-B24A-429F-8A2C-40AA96495D22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F31FF26B-48A7-4546-A3CC-EE8BAA38DDE9}">
      <dgm:prSet phldrT="[文字]"/>
      <dgm:spPr>
        <a:xfrm>
          <a:off x="879848" y="2990357"/>
          <a:ext cx="6408741" cy="598282"/>
        </a:xfrm>
        <a:prstGeom prst="rect">
          <a:avLst/>
        </a:prstGeom>
        <a:gradFill rotWithShape="0">
          <a:gsLst>
            <a:gs pos="0">
              <a:srgbClr val="4BACC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BACC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BACC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zh-TW" altLang="en-US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臺商子女學校或海外返國就讀</a:t>
          </a:r>
          <a:r>
            <a:rPr lang="en-US" altLang="zh-TW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(</a:t>
          </a:r>
          <a:r>
            <a:rPr lang="zh-TW" altLang="en-US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戶籍不在本縣者</a:t>
          </a:r>
          <a:r>
            <a:rPr lang="en-US" altLang="zh-TW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)</a:t>
          </a:r>
          <a:endParaRPr lang="zh-TW" altLang="en-US" b="1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</dgm:t>
    </dgm:pt>
    <dgm:pt modelId="{C45A9C26-291B-4888-B81D-D66CDA61F055}" type="parTrans" cxnId="{6F269914-7C65-4B0D-A31F-65625C269472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83CF4BBD-C4D6-42E3-8E50-8CF07A10E185}" type="sibTrans" cxnId="{6F269914-7C65-4B0D-A31F-65625C269472}">
      <dgm:prSet/>
      <dgm:spPr/>
      <dgm:t>
        <a:bodyPr/>
        <a:lstStyle/>
        <a:p>
          <a:endParaRPr lang="zh-TW" altLang="en-US" b="1">
            <a:latin typeface="微軟正黑體" pitchFamily="34" charset="-120"/>
            <a:ea typeface="微軟正黑體" pitchFamily="34" charset="-120"/>
          </a:endParaRPr>
        </a:p>
      </dgm:t>
    </dgm:pt>
    <dgm:pt modelId="{23DE841E-1F55-42CA-8FE3-6641073BF411}">
      <dgm:prSet phldrT="[文字]"/>
      <dgm:spPr>
        <a:xfrm>
          <a:off x="451137" y="3887493"/>
          <a:ext cx="6837452" cy="598282"/>
        </a:xfrm>
        <a:prstGeom prst="rect">
          <a:avLst/>
        </a:prstGeom>
        <a:gradFill rotWithShape="0">
          <a:gsLst>
            <a:gs pos="0">
              <a:srgbClr val="F7964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F7964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F7964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zh-TW" altLang="en-US" b="1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其他特殊原因</a:t>
          </a:r>
        </a:p>
      </dgm:t>
    </dgm:pt>
    <dgm:pt modelId="{B8B9A280-8CE5-4B42-B1C9-B4F53C372A92}" type="parTrans" cxnId="{CFD04448-C054-4D0D-A2CC-BCA85E86946B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EEB52794-52A4-4118-859C-9D5B5B121259}" type="sibTrans" cxnId="{CFD04448-C054-4D0D-A2CC-BCA85E86946B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C456F6BB-C661-4D40-8BB4-C33A27D08A39}" type="pres">
      <dgm:prSet presAssocID="{BA7EEF56-AF01-482D-8897-03805D42A5F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6FEB6BE4-AA9B-4DFF-974D-4A3773B99717}" type="pres">
      <dgm:prSet presAssocID="{BA7EEF56-AF01-482D-8897-03805D42A5F0}" presName="Name1" presStyleCnt="0"/>
      <dgm:spPr/>
    </dgm:pt>
    <dgm:pt modelId="{27425C58-1CE4-48FE-8709-AF0EA22D1C74}" type="pres">
      <dgm:prSet presAssocID="{BA7EEF56-AF01-482D-8897-03805D42A5F0}" presName="cycle" presStyleCnt="0"/>
      <dgm:spPr/>
    </dgm:pt>
    <dgm:pt modelId="{B0293681-D7C8-4846-9D93-348F4CF2A018}" type="pres">
      <dgm:prSet presAssocID="{BA7EEF56-AF01-482D-8897-03805D42A5F0}" presName="srcNode" presStyleLbl="node1" presStyleIdx="0" presStyleCnt="5"/>
      <dgm:spPr/>
    </dgm:pt>
    <dgm:pt modelId="{C848A82E-AB00-4DFB-8002-DA6488437830}" type="pres">
      <dgm:prSet presAssocID="{BA7EEF56-AF01-482D-8897-03805D42A5F0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F0C6216E-3EB7-45F9-A99C-A6D8F768FFE4}" type="pres">
      <dgm:prSet presAssocID="{BA7EEF56-AF01-482D-8897-03805D42A5F0}" presName="extraNode" presStyleLbl="node1" presStyleIdx="0" presStyleCnt="5"/>
      <dgm:spPr/>
    </dgm:pt>
    <dgm:pt modelId="{92766C3A-1B80-4366-92B4-450C7B381070}" type="pres">
      <dgm:prSet presAssocID="{BA7EEF56-AF01-482D-8897-03805D42A5F0}" presName="dstNode" presStyleLbl="node1" presStyleIdx="0" presStyleCnt="5"/>
      <dgm:spPr/>
    </dgm:pt>
    <dgm:pt modelId="{87C32EE2-572F-4BE5-8A0C-937DB636B144}" type="pres">
      <dgm:prSet presAssocID="{FD86508D-C749-46BE-9C0B-252E0A03175B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583E0BE-2B7F-473F-8D75-0594A505B486}" type="pres">
      <dgm:prSet presAssocID="{FD86508D-C749-46BE-9C0B-252E0A03175B}" presName="accent_1" presStyleCnt="0"/>
      <dgm:spPr/>
    </dgm:pt>
    <dgm:pt modelId="{F86C117C-AAE0-48D2-843F-93FA4FFFAFCD}" type="pres">
      <dgm:prSet presAssocID="{FD86508D-C749-46BE-9C0B-252E0A03175B}" presName="accentRepeatNode" presStyleLbl="solidFgAcc1" presStyleIdx="0" presStyleCnt="5"/>
      <dgm:spPr>
        <a:xfrm>
          <a:off x="77211" y="224164"/>
          <a:ext cx="747852" cy="74785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gm:spPr>
    </dgm:pt>
    <dgm:pt modelId="{E9EB7000-EEF1-41C1-A9AF-46DE3ABA9938}" type="pres">
      <dgm:prSet presAssocID="{AAEA369D-0E0E-4901-AEF7-AE0FABEEDC69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E123BE5-6808-481A-8057-E071E3954EAE}" type="pres">
      <dgm:prSet presAssocID="{AAEA369D-0E0E-4901-AEF7-AE0FABEEDC69}" presName="accent_2" presStyleCnt="0"/>
      <dgm:spPr/>
    </dgm:pt>
    <dgm:pt modelId="{205BFE64-89B3-4879-8DA6-087207728515}" type="pres">
      <dgm:prSet presAssocID="{AAEA369D-0E0E-4901-AEF7-AE0FABEEDC69}" presName="accentRepeatNode" presStyleLbl="solidFgAcc1" presStyleIdx="1" presStyleCnt="5"/>
      <dgm:spPr>
        <a:xfrm>
          <a:off x="505922" y="1121300"/>
          <a:ext cx="747852" cy="74785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gm:spPr>
    </dgm:pt>
    <dgm:pt modelId="{E4FF4302-3C06-4B82-AB1B-4AE28D155572}" type="pres">
      <dgm:prSet presAssocID="{353A6386-A744-4B00-8851-DC63F0946C8F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F6B5742-B79B-4869-BD82-D667794F87E2}" type="pres">
      <dgm:prSet presAssocID="{353A6386-A744-4B00-8851-DC63F0946C8F}" presName="accent_3" presStyleCnt="0"/>
      <dgm:spPr/>
    </dgm:pt>
    <dgm:pt modelId="{5B008F7F-FB57-4E27-91DE-4C6153DD672E}" type="pres">
      <dgm:prSet presAssocID="{353A6386-A744-4B00-8851-DC63F0946C8F}" presName="accentRepeatNode" presStyleLbl="solidFgAcc1" presStyleIdx="2" presStyleCnt="5"/>
      <dgm:spPr>
        <a:xfrm>
          <a:off x="637502" y="2018436"/>
          <a:ext cx="747852" cy="74785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gm:spPr>
    </dgm:pt>
    <dgm:pt modelId="{CDB21CEF-4B40-4F7A-80A9-601EA1ECCBB0}" type="pres">
      <dgm:prSet presAssocID="{F31FF26B-48A7-4546-A3CC-EE8BAA38DDE9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75BC219-91CF-4D3D-8827-D08A0F7893AD}" type="pres">
      <dgm:prSet presAssocID="{F31FF26B-48A7-4546-A3CC-EE8BAA38DDE9}" presName="accent_4" presStyleCnt="0"/>
      <dgm:spPr/>
    </dgm:pt>
    <dgm:pt modelId="{5A4A8DDD-51A4-4AFB-8689-F8BDCA08A075}" type="pres">
      <dgm:prSet presAssocID="{F31FF26B-48A7-4546-A3CC-EE8BAA38DDE9}" presName="accentRepeatNode" presStyleLbl="solidFgAcc1" presStyleIdx="3" presStyleCnt="5"/>
      <dgm:spPr>
        <a:xfrm>
          <a:off x="505922" y="2915572"/>
          <a:ext cx="747852" cy="74785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gm:spPr>
    </dgm:pt>
    <dgm:pt modelId="{382CD61E-7CD0-4883-BE6D-7B88BD103B18}" type="pres">
      <dgm:prSet presAssocID="{23DE841E-1F55-42CA-8FE3-6641073BF411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877E391-6057-46B7-9EC7-F84199AD831C}" type="pres">
      <dgm:prSet presAssocID="{23DE841E-1F55-42CA-8FE3-6641073BF411}" presName="accent_5" presStyleCnt="0"/>
      <dgm:spPr/>
    </dgm:pt>
    <dgm:pt modelId="{E2F369BC-B8E5-43AC-98C5-00BD2BCA4FFB}" type="pres">
      <dgm:prSet presAssocID="{23DE841E-1F55-42CA-8FE3-6641073BF411}" presName="accentRepeatNode" presStyleLbl="solidFgAcc1" presStyleIdx="4" presStyleCnt="5"/>
      <dgm:spPr>
        <a:xfrm>
          <a:off x="77211" y="3812708"/>
          <a:ext cx="747852" cy="747852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gm:spPr>
    </dgm:pt>
  </dgm:ptLst>
  <dgm:cxnLst>
    <dgm:cxn modelId="{E10471CC-FC55-4243-BC6A-F038772703CF}" srcId="{BA7EEF56-AF01-482D-8897-03805D42A5F0}" destId="{AAEA369D-0E0E-4901-AEF7-AE0FABEEDC69}" srcOrd="1" destOrd="0" parTransId="{9906F1E7-BC4F-4DDC-AB86-45F57F2515ED}" sibTransId="{7D0EB60E-B984-4F4E-B45C-3725F90C299C}"/>
    <dgm:cxn modelId="{D0BC0AA3-38A6-4D85-BF9C-A57F863B1AEE}" type="presOf" srcId="{BA7EEF56-AF01-482D-8897-03805D42A5F0}" destId="{C456F6BB-C661-4D40-8BB4-C33A27D08A39}" srcOrd="0" destOrd="0" presId="urn:microsoft.com/office/officeart/2008/layout/VerticalCurvedList"/>
    <dgm:cxn modelId="{6F269914-7C65-4B0D-A31F-65625C269472}" srcId="{BA7EEF56-AF01-482D-8897-03805D42A5F0}" destId="{F31FF26B-48A7-4546-A3CC-EE8BAA38DDE9}" srcOrd="3" destOrd="0" parTransId="{C45A9C26-291B-4888-B81D-D66CDA61F055}" sibTransId="{83CF4BBD-C4D6-42E3-8E50-8CF07A10E185}"/>
    <dgm:cxn modelId="{CABC675C-0B7E-4FC4-BF8C-1EE767802837}" type="presOf" srcId="{353A6386-A744-4B00-8851-DC63F0946C8F}" destId="{E4FF4302-3C06-4B82-AB1B-4AE28D155572}" srcOrd="0" destOrd="0" presId="urn:microsoft.com/office/officeart/2008/layout/VerticalCurvedList"/>
    <dgm:cxn modelId="{CFD04448-C054-4D0D-A2CC-BCA85E86946B}" srcId="{BA7EEF56-AF01-482D-8897-03805D42A5F0}" destId="{23DE841E-1F55-42CA-8FE3-6641073BF411}" srcOrd="4" destOrd="0" parTransId="{B8B9A280-8CE5-4B42-B1C9-B4F53C372A92}" sibTransId="{EEB52794-52A4-4118-859C-9D5B5B121259}"/>
    <dgm:cxn modelId="{8904B3AB-E566-48DD-A64D-0D863A928994}" type="presOf" srcId="{451A33EE-0F18-45FA-A84E-F89B16632175}" destId="{C848A82E-AB00-4DFB-8002-DA6488437830}" srcOrd="0" destOrd="0" presId="urn:microsoft.com/office/officeart/2008/layout/VerticalCurvedList"/>
    <dgm:cxn modelId="{83DF7D2A-B24A-429F-8A2C-40AA96495D22}" srcId="{BA7EEF56-AF01-482D-8897-03805D42A5F0}" destId="{353A6386-A744-4B00-8851-DC63F0946C8F}" srcOrd="2" destOrd="0" parTransId="{BFCDE4D9-3115-466F-AEF8-C9CEF0548972}" sibTransId="{FE51A1CA-FD74-4705-8B48-FEE720A8E1A7}"/>
    <dgm:cxn modelId="{47FB0F8F-D251-48BA-ADE3-4F1ED0CB1DD2}" srcId="{BA7EEF56-AF01-482D-8897-03805D42A5F0}" destId="{FD86508D-C749-46BE-9C0B-252E0A03175B}" srcOrd="0" destOrd="0" parTransId="{48531431-C640-48EC-9BBD-61F2004D7B4E}" sibTransId="{451A33EE-0F18-45FA-A84E-F89B16632175}"/>
    <dgm:cxn modelId="{1898C840-EBC6-44CE-AB86-54D200605520}" type="presOf" srcId="{AAEA369D-0E0E-4901-AEF7-AE0FABEEDC69}" destId="{E9EB7000-EEF1-41C1-A9AF-46DE3ABA9938}" srcOrd="0" destOrd="0" presId="urn:microsoft.com/office/officeart/2008/layout/VerticalCurvedList"/>
    <dgm:cxn modelId="{EC8EA83E-206D-4F42-99BC-C47D534571FF}" type="presOf" srcId="{FD86508D-C749-46BE-9C0B-252E0A03175B}" destId="{87C32EE2-572F-4BE5-8A0C-937DB636B144}" srcOrd="0" destOrd="0" presId="urn:microsoft.com/office/officeart/2008/layout/VerticalCurvedList"/>
    <dgm:cxn modelId="{8834D768-EED4-4914-96BE-ECA5C9BB4AAF}" type="presOf" srcId="{23DE841E-1F55-42CA-8FE3-6641073BF411}" destId="{382CD61E-7CD0-4883-BE6D-7B88BD103B18}" srcOrd="0" destOrd="0" presId="urn:microsoft.com/office/officeart/2008/layout/VerticalCurvedList"/>
    <dgm:cxn modelId="{EE3B3C17-F14F-4906-BC0A-530AB96829D2}" type="presOf" srcId="{F31FF26B-48A7-4546-A3CC-EE8BAA38DDE9}" destId="{CDB21CEF-4B40-4F7A-80A9-601EA1ECCBB0}" srcOrd="0" destOrd="0" presId="urn:microsoft.com/office/officeart/2008/layout/VerticalCurvedList"/>
    <dgm:cxn modelId="{C83ABB71-2074-4AD2-9A22-63B353CC61C4}" type="presParOf" srcId="{C456F6BB-C661-4D40-8BB4-C33A27D08A39}" destId="{6FEB6BE4-AA9B-4DFF-974D-4A3773B99717}" srcOrd="0" destOrd="0" presId="urn:microsoft.com/office/officeart/2008/layout/VerticalCurvedList"/>
    <dgm:cxn modelId="{D9D8D61A-4AA3-4C97-BA28-C117AF3819D1}" type="presParOf" srcId="{6FEB6BE4-AA9B-4DFF-974D-4A3773B99717}" destId="{27425C58-1CE4-48FE-8709-AF0EA22D1C74}" srcOrd="0" destOrd="0" presId="urn:microsoft.com/office/officeart/2008/layout/VerticalCurvedList"/>
    <dgm:cxn modelId="{43B52B85-4E72-4A93-AF32-0CA2BA22681F}" type="presParOf" srcId="{27425C58-1CE4-48FE-8709-AF0EA22D1C74}" destId="{B0293681-D7C8-4846-9D93-348F4CF2A018}" srcOrd="0" destOrd="0" presId="urn:microsoft.com/office/officeart/2008/layout/VerticalCurvedList"/>
    <dgm:cxn modelId="{CB06600E-E082-443D-B1E4-1C9D59B1F073}" type="presParOf" srcId="{27425C58-1CE4-48FE-8709-AF0EA22D1C74}" destId="{C848A82E-AB00-4DFB-8002-DA6488437830}" srcOrd="1" destOrd="0" presId="urn:microsoft.com/office/officeart/2008/layout/VerticalCurvedList"/>
    <dgm:cxn modelId="{A1F94873-93A2-46FF-9063-DF0EA7CFE346}" type="presParOf" srcId="{27425C58-1CE4-48FE-8709-AF0EA22D1C74}" destId="{F0C6216E-3EB7-45F9-A99C-A6D8F768FFE4}" srcOrd="2" destOrd="0" presId="urn:microsoft.com/office/officeart/2008/layout/VerticalCurvedList"/>
    <dgm:cxn modelId="{2CC0148B-69DB-48C2-9DCB-399EDA2B1414}" type="presParOf" srcId="{27425C58-1CE4-48FE-8709-AF0EA22D1C74}" destId="{92766C3A-1B80-4366-92B4-450C7B381070}" srcOrd="3" destOrd="0" presId="urn:microsoft.com/office/officeart/2008/layout/VerticalCurvedList"/>
    <dgm:cxn modelId="{C6553DEC-262D-44C2-9594-9C88DB3261AF}" type="presParOf" srcId="{6FEB6BE4-AA9B-4DFF-974D-4A3773B99717}" destId="{87C32EE2-572F-4BE5-8A0C-937DB636B144}" srcOrd="1" destOrd="0" presId="urn:microsoft.com/office/officeart/2008/layout/VerticalCurvedList"/>
    <dgm:cxn modelId="{6F939B2E-CFB0-4A09-B0C0-2FAECB8B2DD9}" type="presParOf" srcId="{6FEB6BE4-AA9B-4DFF-974D-4A3773B99717}" destId="{E583E0BE-2B7F-473F-8D75-0594A505B486}" srcOrd="2" destOrd="0" presId="urn:microsoft.com/office/officeart/2008/layout/VerticalCurvedList"/>
    <dgm:cxn modelId="{8026632F-53AF-4211-A64B-B0BAEFBEE8E3}" type="presParOf" srcId="{E583E0BE-2B7F-473F-8D75-0594A505B486}" destId="{F86C117C-AAE0-48D2-843F-93FA4FFFAFCD}" srcOrd="0" destOrd="0" presId="urn:microsoft.com/office/officeart/2008/layout/VerticalCurvedList"/>
    <dgm:cxn modelId="{B911576E-EE82-439C-929B-D564E53A0C3C}" type="presParOf" srcId="{6FEB6BE4-AA9B-4DFF-974D-4A3773B99717}" destId="{E9EB7000-EEF1-41C1-A9AF-46DE3ABA9938}" srcOrd="3" destOrd="0" presId="urn:microsoft.com/office/officeart/2008/layout/VerticalCurvedList"/>
    <dgm:cxn modelId="{A58CA491-8D85-4F65-87B6-223BBAA93C1B}" type="presParOf" srcId="{6FEB6BE4-AA9B-4DFF-974D-4A3773B99717}" destId="{4E123BE5-6808-481A-8057-E071E3954EAE}" srcOrd="4" destOrd="0" presId="urn:microsoft.com/office/officeart/2008/layout/VerticalCurvedList"/>
    <dgm:cxn modelId="{8BB52E62-7FF6-4339-8252-6F9175943281}" type="presParOf" srcId="{4E123BE5-6808-481A-8057-E071E3954EAE}" destId="{205BFE64-89B3-4879-8DA6-087207728515}" srcOrd="0" destOrd="0" presId="urn:microsoft.com/office/officeart/2008/layout/VerticalCurvedList"/>
    <dgm:cxn modelId="{209A3E2A-FDCA-4A60-AF51-891619C65A85}" type="presParOf" srcId="{6FEB6BE4-AA9B-4DFF-974D-4A3773B99717}" destId="{E4FF4302-3C06-4B82-AB1B-4AE28D155572}" srcOrd="5" destOrd="0" presId="urn:microsoft.com/office/officeart/2008/layout/VerticalCurvedList"/>
    <dgm:cxn modelId="{0529E6CD-5F01-4FC2-B343-6B3929A49EAB}" type="presParOf" srcId="{6FEB6BE4-AA9B-4DFF-974D-4A3773B99717}" destId="{1F6B5742-B79B-4869-BD82-D667794F87E2}" srcOrd="6" destOrd="0" presId="urn:microsoft.com/office/officeart/2008/layout/VerticalCurvedList"/>
    <dgm:cxn modelId="{73E257E3-75F1-40E5-8892-4B394CA8115E}" type="presParOf" srcId="{1F6B5742-B79B-4869-BD82-D667794F87E2}" destId="{5B008F7F-FB57-4E27-91DE-4C6153DD672E}" srcOrd="0" destOrd="0" presId="urn:microsoft.com/office/officeart/2008/layout/VerticalCurvedList"/>
    <dgm:cxn modelId="{70198FB4-D662-4161-A818-7C31CE8E1AE6}" type="presParOf" srcId="{6FEB6BE4-AA9B-4DFF-974D-4A3773B99717}" destId="{CDB21CEF-4B40-4F7A-80A9-601EA1ECCBB0}" srcOrd="7" destOrd="0" presId="urn:microsoft.com/office/officeart/2008/layout/VerticalCurvedList"/>
    <dgm:cxn modelId="{446F06A5-C548-4A1F-A4BF-21FBF6C07475}" type="presParOf" srcId="{6FEB6BE4-AA9B-4DFF-974D-4A3773B99717}" destId="{275BC219-91CF-4D3D-8827-D08A0F7893AD}" srcOrd="8" destOrd="0" presId="urn:microsoft.com/office/officeart/2008/layout/VerticalCurvedList"/>
    <dgm:cxn modelId="{29258E7E-807F-4F0B-9D53-12860A2C1385}" type="presParOf" srcId="{275BC219-91CF-4D3D-8827-D08A0F7893AD}" destId="{5A4A8DDD-51A4-4AFB-8689-F8BDCA08A075}" srcOrd="0" destOrd="0" presId="urn:microsoft.com/office/officeart/2008/layout/VerticalCurvedList"/>
    <dgm:cxn modelId="{CD871084-FCF7-403B-8CF9-68B1FE63B9EE}" type="presParOf" srcId="{6FEB6BE4-AA9B-4DFF-974D-4A3773B99717}" destId="{382CD61E-7CD0-4883-BE6D-7B88BD103B18}" srcOrd="9" destOrd="0" presId="urn:microsoft.com/office/officeart/2008/layout/VerticalCurvedList"/>
    <dgm:cxn modelId="{E00FC7DA-C280-4784-AACF-2BCC0855AC66}" type="presParOf" srcId="{6FEB6BE4-AA9B-4DFF-974D-4A3773B99717}" destId="{B877E391-6057-46B7-9EC7-F84199AD831C}" srcOrd="10" destOrd="0" presId="urn:microsoft.com/office/officeart/2008/layout/VerticalCurvedList"/>
    <dgm:cxn modelId="{D30F74C2-EBA9-436B-8EFB-47203B363E60}" type="presParOf" srcId="{B877E391-6057-46B7-9EC7-F84199AD831C}" destId="{E2F369BC-B8E5-43AC-98C5-00BD2BCA4FF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3A98F8-8211-4709-B15F-E9F38BDD2858}">
      <dsp:nvSpPr>
        <dsp:cNvPr id="0" name=""/>
        <dsp:cNvSpPr/>
      </dsp:nvSpPr>
      <dsp:spPr>
        <a:xfrm>
          <a:off x="0" y="502499"/>
          <a:ext cx="8352928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DD6BE3-A495-4529-8BD5-BBEED7568913}">
      <dsp:nvSpPr>
        <dsp:cNvPr id="0" name=""/>
        <dsp:cNvSpPr/>
      </dsp:nvSpPr>
      <dsp:spPr>
        <a:xfrm>
          <a:off x="417646" y="59699"/>
          <a:ext cx="6135133" cy="88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rPr>
            <a:t>國中教育會考其實不是入學測驗，而是學力檢測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60877" y="102930"/>
        <a:ext cx="6048671" cy="799138"/>
      </dsp:txXfrm>
    </dsp:sp>
    <dsp:sp modelId="{3BEAAE17-8B03-485B-914E-70A644277BE4}">
      <dsp:nvSpPr>
        <dsp:cNvPr id="0" name=""/>
        <dsp:cNvSpPr/>
      </dsp:nvSpPr>
      <dsp:spPr>
        <a:xfrm>
          <a:off x="0" y="1863299"/>
          <a:ext cx="8352928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97788F-1D2D-43D0-8405-F2F4C8F82FEE}">
      <dsp:nvSpPr>
        <dsp:cNvPr id="0" name=""/>
        <dsp:cNvSpPr/>
      </dsp:nvSpPr>
      <dsp:spPr>
        <a:xfrm>
          <a:off x="417646" y="1420499"/>
          <a:ext cx="7532987" cy="88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rPr>
            <a:t>作為超額比序採計項目時，國中教育會考限採計當年度之成績</a:t>
          </a:r>
          <a:endParaRPr lang="zh-TW" altLang="en-US" sz="2000" kern="1200" dirty="0"/>
        </a:p>
      </dsp:txBody>
      <dsp:txXfrm>
        <a:off x="460877" y="1463730"/>
        <a:ext cx="7446525" cy="799138"/>
      </dsp:txXfrm>
    </dsp:sp>
    <dsp:sp modelId="{506904CF-0AE5-4F3C-9E8A-003E324F86C8}">
      <dsp:nvSpPr>
        <dsp:cNvPr id="0" name=""/>
        <dsp:cNvSpPr/>
      </dsp:nvSpPr>
      <dsp:spPr>
        <a:xfrm>
          <a:off x="0" y="3224100"/>
          <a:ext cx="8352928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9DC2BC-1485-4AAB-8BC8-02ABF441F375}">
      <dsp:nvSpPr>
        <dsp:cNvPr id="0" name=""/>
        <dsp:cNvSpPr/>
      </dsp:nvSpPr>
      <dsp:spPr>
        <a:xfrm>
          <a:off x="417646" y="2781299"/>
          <a:ext cx="5847049" cy="88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rPr>
            <a:t>違規</a:t>
          </a:r>
          <a:r>
            <a:rPr lang="en-US" altLang="zh-TW" sz="2000" b="1" kern="12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rPr>
            <a:t>1</a:t>
          </a:r>
          <a:r>
            <a:rPr lang="zh-TW" altLang="en-US" sz="2000" b="1" kern="1200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/>
            </a:rPr>
            <a:t>點扣國中教育會考總積分百分之一</a:t>
          </a:r>
          <a:endParaRPr lang="zh-TW" altLang="en-US" sz="20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60877" y="2824530"/>
        <a:ext cx="5760587" cy="799138"/>
      </dsp:txXfrm>
    </dsp:sp>
    <dsp:sp modelId="{386837D7-2DF2-497F-B997-BD9C8D00ACB9}">
      <dsp:nvSpPr>
        <dsp:cNvPr id="0" name=""/>
        <dsp:cNvSpPr/>
      </dsp:nvSpPr>
      <dsp:spPr>
        <a:xfrm>
          <a:off x="0" y="4584900"/>
          <a:ext cx="8352928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8BDC68-7FF6-45F7-B766-AE2C63685B77}">
      <dsp:nvSpPr>
        <dsp:cNvPr id="0" name=""/>
        <dsp:cNvSpPr/>
      </dsp:nvSpPr>
      <dsp:spPr>
        <a:xfrm>
          <a:off x="417646" y="4142100"/>
          <a:ext cx="5847049" cy="88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1005" tIns="0" rIns="22100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i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等級為標準參照，標示為常模參照</a:t>
          </a:r>
          <a:endParaRPr lang="zh-TW" altLang="en-US" sz="20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60877" y="4185331"/>
        <a:ext cx="5760587" cy="799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48A82E-AB00-4DFB-8002-DA6488437830}">
      <dsp:nvSpPr>
        <dsp:cNvPr id="0" name=""/>
        <dsp:cNvSpPr/>
      </dsp:nvSpPr>
      <dsp:spPr>
        <a:xfrm>
          <a:off x="-5699197" y="-872376"/>
          <a:ext cx="6785312" cy="6785312"/>
        </a:xfrm>
        <a:prstGeom prst="blockArc">
          <a:avLst>
            <a:gd name="adj1" fmla="val 18900000"/>
            <a:gd name="adj2" fmla="val 2700000"/>
            <a:gd name="adj3" fmla="val 335"/>
          </a:avLst>
        </a:prstGeom>
        <a:noFill/>
        <a:ln w="25400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C32EE2-572F-4BE5-8A0C-937DB636B144}">
      <dsp:nvSpPr>
        <dsp:cNvPr id="0" name=""/>
        <dsp:cNvSpPr/>
      </dsp:nvSpPr>
      <dsp:spPr>
        <a:xfrm>
          <a:off x="474778" y="314934"/>
          <a:ext cx="7087459" cy="630271"/>
        </a:xfrm>
        <a:prstGeom prst="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0278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原就讀學區未設置適性群別或產業特殊類科</a:t>
          </a:r>
        </a:p>
      </dsp:txBody>
      <dsp:txXfrm>
        <a:off x="474778" y="314934"/>
        <a:ext cx="7087459" cy="630271"/>
      </dsp:txXfrm>
    </dsp:sp>
    <dsp:sp modelId="{F86C117C-AAE0-48D2-843F-93FA4FFFAFCD}">
      <dsp:nvSpPr>
        <dsp:cNvPr id="0" name=""/>
        <dsp:cNvSpPr/>
      </dsp:nvSpPr>
      <dsp:spPr>
        <a:xfrm>
          <a:off x="80858" y="236150"/>
          <a:ext cx="787839" cy="7878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9EB7000-EEF1-41C1-A9AF-46DE3ABA9938}">
      <dsp:nvSpPr>
        <dsp:cNvPr id="0" name=""/>
        <dsp:cNvSpPr/>
      </dsp:nvSpPr>
      <dsp:spPr>
        <a:xfrm>
          <a:off x="926412" y="1260039"/>
          <a:ext cx="6635825" cy="630271"/>
        </a:xfrm>
        <a:prstGeom prst="rect">
          <a:avLst/>
        </a:prstGeo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9BBB59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0278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因搬家遷徙至本區居住者</a:t>
          </a:r>
        </a:p>
      </dsp:txBody>
      <dsp:txXfrm>
        <a:off x="926412" y="1260039"/>
        <a:ext cx="6635825" cy="630271"/>
      </dsp:txXfrm>
    </dsp:sp>
    <dsp:sp modelId="{205BFE64-89B3-4879-8DA6-087207728515}">
      <dsp:nvSpPr>
        <dsp:cNvPr id="0" name=""/>
        <dsp:cNvSpPr/>
      </dsp:nvSpPr>
      <dsp:spPr>
        <a:xfrm>
          <a:off x="532492" y="1181255"/>
          <a:ext cx="787839" cy="7878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FF4302-3C06-4B82-AB1B-4AE28D155572}">
      <dsp:nvSpPr>
        <dsp:cNvPr id="0" name=""/>
        <dsp:cNvSpPr/>
      </dsp:nvSpPr>
      <dsp:spPr>
        <a:xfrm>
          <a:off x="1065027" y="2205144"/>
          <a:ext cx="6497209" cy="630271"/>
        </a:xfrm>
        <a:prstGeom prst="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0278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跨區學生申請返回本區戶籍所在地就讀</a:t>
          </a:r>
        </a:p>
      </dsp:txBody>
      <dsp:txXfrm>
        <a:off x="1065027" y="2205144"/>
        <a:ext cx="6497209" cy="630271"/>
      </dsp:txXfrm>
    </dsp:sp>
    <dsp:sp modelId="{5B008F7F-FB57-4E27-91DE-4C6153DD672E}">
      <dsp:nvSpPr>
        <dsp:cNvPr id="0" name=""/>
        <dsp:cNvSpPr/>
      </dsp:nvSpPr>
      <dsp:spPr>
        <a:xfrm>
          <a:off x="671108" y="2126360"/>
          <a:ext cx="787839" cy="7878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DB21CEF-4B40-4F7A-80A9-601EA1ECCBB0}">
      <dsp:nvSpPr>
        <dsp:cNvPr id="0" name=""/>
        <dsp:cNvSpPr/>
      </dsp:nvSpPr>
      <dsp:spPr>
        <a:xfrm>
          <a:off x="926412" y="3150249"/>
          <a:ext cx="6635825" cy="630271"/>
        </a:xfrm>
        <a:prstGeom prst="rect">
          <a:avLst/>
        </a:prstGeom>
        <a:gradFill rotWithShape="0">
          <a:gsLst>
            <a:gs pos="0">
              <a:srgbClr val="4BACC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4BACC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4BACC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0278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臺商子女學校或海外返國就讀</a:t>
          </a:r>
          <a:r>
            <a:rPr lang="en-US" altLang="zh-TW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(</a:t>
          </a:r>
          <a:r>
            <a:rPr lang="zh-TW" altLang="en-US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戶籍不在本縣者</a:t>
          </a:r>
          <a:r>
            <a:rPr lang="en-US" altLang="zh-TW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)</a:t>
          </a:r>
          <a:endParaRPr lang="zh-TW" altLang="en-US" sz="2300" b="1" kern="1200" dirty="0">
            <a:solidFill>
              <a:sysClr val="window" lastClr="FFFFFF"/>
            </a:solidFill>
            <a:latin typeface="微軟正黑體" pitchFamily="34" charset="-120"/>
            <a:ea typeface="微軟正黑體" pitchFamily="34" charset="-120"/>
            <a:cs typeface="+mn-cs"/>
          </a:endParaRPr>
        </a:p>
      </dsp:txBody>
      <dsp:txXfrm>
        <a:off x="926412" y="3150249"/>
        <a:ext cx="6635825" cy="630271"/>
      </dsp:txXfrm>
    </dsp:sp>
    <dsp:sp modelId="{5A4A8DDD-51A4-4AFB-8689-F8BDCA08A075}">
      <dsp:nvSpPr>
        <dsp:cNvPr id="0" name=""/>
        <dsp:cNvSpPr/>
      </dsp:nvSpPr>
      <dsp:spPr>
        <a:xfrm>
          <a:off x="532492" y="3071465"/>
          <a:ext cx="787839" cy="7878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4BACC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82CD61E-7CD0-4883-BE6D-7B88BD103B18}">
      <dsp:nvSpPr>
        <dsp:cNvPr id="0" name=""/>
        <dsp:cNvSpPr/>
      </dsp:nvSpPr>
      <dsp:spPr>
        <a:xfrm>
          <a:off x="474778" y="4095354"/>
          <a:ext cx="7087459" cy="630271"/>
        </a:xfrm>
        <a:prstGeom prst="rect">
          <a:avLst/>
        </a:prstGeom>
        <a:gradFill rotWithShape="0">
          <a:gsLst>
            <a:gs pos="0">
              <a:srgbClr val="F79646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F79646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F79646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0278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>
              <a:solidFill>
                <a:sysClr val="window" lastClr="FFFFFF"/>
              </a:solidFill>
              <a:latin typeface="微軟正黑體" pitchFamily="34" charset="-120"/>
              <a:ea typeface="微軟正黑體" pitchFamily="34" charset="-120"/>
              <a:cs typeface="+mn-cs"/>
            </a:rPr>
            <a:t>其他特殊原因</a:t>
          </a:r>
        </a:p>
      </dsp:txBody>
      <dsp:txXfrm>
        <a:off x="474778" y="4095354"/>
        <a:ext cx="7087459" cy="630271"/>
      </dsp:txXfrm>
    </dsp:sp>
    <dsp:sp modelId="{E2F369BC-B8E5-43AC-98C5-00BD2BCA4FFB}">
      <dsp:nvSpPr>
        <dsp:cNvPr id="0" name=""/>
        <dsp:cNvSpPr/>
      </dsp:nvSpPr>
      <dsp:spPr>
        <a:xfrm>
          <a:off x="80858" y="4016570"/>
          <a:ext cx="787839" cy="787839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F79646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#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#3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#1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#2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1543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799" y="0"/>
            <a:ext cx="4301543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56611"/>
            <a:ext cx="4301543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5389DC1D-288A-4C34-B4F1-AAC46EA0F21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687155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1543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799" y="0"/>
            <a:ext cx="4301543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61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6611"/>
            <a:ext cx="4301543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44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0394A5C6-6507-42F9-A459-F74B8DAFFD8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31573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2819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dirty="0">
              <a:latin typeface="Arial" pitchFamily="34" charset="0"/>
            </a:endParaRPr>
          </a:p>
        </p:txBody>
      </p:sp>
      <p:sp>
        <p:nvSpPr>
          <p:cNvPr id="119812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7DC6D545-BE41-43C9-B980-F2915C3D36B3}" type="slidenum">
              <a:rPr lang="en-US" altLang="zh-TW" b="0" smtClean="0"/>
              <a:pPr eaLnBrk="1" hangingPunct="1">
                <a:defRPr/>
              </a:pPr>
              <a:t>1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2440170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43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20836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FA152F1E-7F8B-49C1-BA73-A2BA40D0A97A}" type="slidenum">
              <a:rPr lang="en-US" altLang="zh-TW" b="0" smtClean="0"/>
              <a:pPr eaLnBrk="1" hangingPunct="1">
                <a:defRPr/>
              </a:pPr>
              <a:t>2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3005763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5891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23908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ABB3DD1-2CF9-49DE-8CF9-F71EFF0C2F22}" type="slidenum">
              <a:rPr lang="en-US" altLang="zh-TW" b="0" smtClean="0"/>
              <a:pPr eaLnBrk="1" hangingPunct="1">
                <a:defRPr/>
              </a:pPr>
              <a:t>3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789039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6915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25956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32DB18D1-841B-4451-8166-6D63ED2EDD67}" type="slidenum">
              <a:rPr lang="en-US" altLang="zh-TW" b="0" smtClean="0"/>
              <a:pPr eaLnBrk="1" hangingPunct="1">
                <a:defRPr/>
              </a:pPr>
              <a:t>4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611419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 txBox="1">
            <a:spLocks noGrp="1" noChangeArrowheads="1"/>
          </p:cNvSpPr>
          <p:nvPr/>
        </p:nvSpPr>
        <p:spPr bwMode="auto">
          <a:xfrm>
            <a:off x="5626717" y="6456760"/>
            <a:ext cx="4299922" cy="339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84" tIns="45643" rIns="91284" bIns="45643" anchor="b"/>
          <a:lstStyle/>
          <a:p>
            <a:pPr algn="r"/>
            <a:fld id="{8B0DFC41-3D03-4C83-A52B-463D3073A124}" type="slidenum">
              <a:rPr lang="en-US" altLang="zh-TW" sz="1200"/>
              <a:pPr algn="r"/>
              <a:t>6</a:t>
            </a:fld>
            <a:endParaRPr lang="en-US" altLang="zh-TW" sz="120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268663" y="509588"/>
            <a:ext cx="3400425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1044" y="3230009"/>
            <a:ext cx="7946867" cy="3057379"/>
          </a:xfrm>
          <a:noFill/>
        </p:spPr>
        <p:txBody>
          <a:bodyPr lIns="91275" tIns="45639" rIns="91275" bIns="45639"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3356914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083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3312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8498A38B-E2CF-401D-AA17-FC22E8AF4D89}" type="slidenum">
              <a:rPr lang="en-US" altLang="zh-TW" b="0" smtClean="0"/>
              <a:pPr eaLnBrk="1" hangingPunct="1">
                <a:defRPr/>
              </a:pPr>
              <a:t>7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2099338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2035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31076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A5B8A173-25BE-40F9-8E0F-550815D5A1CF}" type="slidenum">
              <a:rPr lang="en-US" altLang="zh-TW" b="0" smtClean="0"/>
              <a:pPr eaLnBrk="1" hangingPunct="1">
                <a:defRPr/>
              </a:pPr>
              <a:t>8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2733504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2035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31076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A5B8A173-25BE-40F9-8E0F-550815D5A1CF}" type="slidenum">
              <a:rPr lang="en-US" altLang="zh-TW" b="0" smtClean="0">
                <a:solidFill>
                  <a:prstClr val="black"/>
                </a:solidFill>
              </a:rPr>
              <a:pPr eaLnBrk="1" hangingPunct="1">
                <a:defRPr/>
              </a:pPr>
              <a:t>9</a:t>
            </a:fld>
            <a:endParaRPr lang="en-US" altLang="zh-TW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6356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9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32100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2DD05794-A192-4540-93FB-2ADC4600E0B0}" type="slidenum">
              <a:rPr lang="en-US" altLang="zh-TW" b="0" smtClean="0"/>
              <a:pPr eaLnBrk="1" hangingPunct="1">
                <a:defRPr/>
              </a:pPr>
              <a:t>10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1488192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94A5C6-6507-42F9-A459-F74B8DAFFD80}" type="slidenum">
              <a:rPr lang="en-US" altLang="zh-TW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85697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投影片影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889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650" tIns="45325" rIns="90650" bIns="45325" numCol="1" anchor="t" anchorCtr="0" compatLnSpc="1"/>
          <a:lstStyle/>
          <a:p>
            <a:endParaRPr kumimoji="1" lang="zh-TW" altLang="en-US" dirty="0"/>
          </a:p>
        </p:txBody>
      </p:sp>
      <p:sp>
        <p:nvSpPr>
          <p:cNvPr id="208900" name="投影片編號版面配置區 3"/>
          <p:cNvSpPr txBox="1">
            <a:spLocks noGrp="1"/>
          </p:cNvSpPr>
          <p:nvPr/>
        </p:nvSpPr>
        <p:spPr bwMode="auto">
          <a:xfrm>
            <a:off x="5570883" y="6419587"/>
            <a:ext cx="4263054" cy="337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650" tIns="45325" rIns="90650" bIns="45325" anchor="b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D241BCEA-6D87-42A6-B91F-9BCF80355A57}" type="slidenum">
              <a:rPr lang="zh-TW" altLang="en-US" sz="1200"/>
              <a:t>12</a:t>
            </a:fld>
            <a:endParaRPr lang="en-US" altLang="zh-TW" sz="1200"/>
          </a:p>
        </p:txBody>
      </p:sp>
      <p:sp>
        <p:nvSpPr>
          <p:cNvPr id="2" name="日期版面配置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A85343-A583-4420-94C0-E3A3848D9B46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71698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1251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40292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DFA43457-8766-41C8-89D0-0AEF613E5C82}" type="slidenum">
              <a:rPr lang="en-US" altLang="zh-TW" b="0" smtClean="0">
                <a:solidFill>
                  <a:prstClr val="black"/>
                </a:solidFill>
              </a:rPr>
              <a:pPr eaLnBrk="1" hangingPunct="1">
                <a:defRPr/>
              </a:pPr>
              <a:t>13</a:t>
            </a:fld>
            <a:endParaRPr lang="en-US" altLang="zh-TW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9421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6131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35172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63EB6AFF-B4D3-4389-8693-C47BE9BF5C92}" type="slidenum">
              <a:rPr lang="en-US" altLang="zh-TW" b="0" smtClean="0"/>
              <a:pPr eaLnBrk="1" hangingPunct="1">
                <a:defRPr/>
              </a:pPr>
              <a:t>14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2694714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7507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202756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FCFA0813-0E1C-45B1-86E9-D8EC8161F222}" type="slidenum">
              <a:rPr lang="zh-TW" altLang="en-US" b="0" smtClean="0">
                <a:solidFill>
                  <a:prstClr val="black"/>
                </a:solidFill>
              </a:rPr>
              <a:pPr eaLnBrk="1" hangingPunct="1">
                <a:defRPr/>
              </a:pPr>
              <a:t>15</a:t>
            </a:fld>
            <a:endParaRPr lang="zh-TW" alt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1869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9555" name="備忘稿版面配置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205828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fld id="{7A4CA530-870B-469D-9CBF-E20F5F89CA0E}" type="slidenum">
              <a:rPr lang="en-US" altLang="zh-TW" b="0" smtClean="0"/>
              <a:pPr eaLnBrk="1" hangingPunct="1">
                <a:defRPr/>
              </a:pPr>
              <a:t>18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438030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pPr>
              <a:defRPr/>
            </a:pPr>
            <a:fld id="{C84D0A92-8BB8-43A5-948F-6B511FD27D8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598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200395"/>
      </p:ext>
    </p:extLst>
  </p:cSld>
  <p:clrMapOvr>
    <a:masterClrMapping/>
  </p:clrMapOvr>
  <p:hf sldNum="0"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8" name="群組 11">
            <a:extLst>
              <a:ext uri="{FF2B5EF4-FFF2-40B4-BE49-F238E27FC236}">
                <a16:creationId xmlns:a16="http://schemas.microsoft.com/office/drawing/2014/main" xmlns="" id="{E2E69145-CCAB-48D2-A2D0-D0154621023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48998" y="5984875"/>
            <a:ext cx="1843087" cy="568325"/>
            <a:chOff x="714375" y="3783732"/>
            <a:chExt cx="2486289" cy="825048"/>
          </a:xfrm>
        </p:grpSpPr>
        <p:pic>
          <p:nvPicPr>
            <p:cNvPr id="9" name="圖片 12">
              <a:extLst>
                <a:ext uri="{FF2B5EF4-FFF2-40B4-BE49-F238E27FC236}">
                  <a16:creationId xmlns:a16="http://schemas.microsoft.com/office/drawing/2014/main" xmlns="" id="{8F087A9B-677A-44BD-9563-6CB344423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5" y="3783732"/>
              <a:ext cx="1193329" cy="71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圖片 13">
              <a:extLst>
                <a:ext uri="{FF2B5EF4-FFF2-40B4-BE49-F238E27FC236}">
                  <a16:creationId xmlns:a16="http://schemas.microsoft.com/office/drawing/2014/main" xmlns="" id="{B0D8219C-1FED-4928-A409-6C43DBBF0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9088" y="3971156"/>
              <a:ext cx="1411576" cy="537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圖片 14">
              <a:extLst>
                <a:ext uri="{FF2B5EF4-FFF2-40B4-BE49-F238E27FC236}">
                  <a16:creationId xmlns:a16="http://schemas.microsoft.com/office/drawing/2014/main" xmlns="" id="{3C258316-4734-4617-80CA-43AFC5535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623" y="4221088"/>
              <a:ext cx="1149105" cy="38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54830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223386"/>
      </p:ext>
    </p:extLst>
  </p:cSld>
  <p:clrMapOvr>
    <a:masterClrMapping/>
  </p:clrMapOvr>
  <p:hf sldNum="0"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501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grpSp>
        <p:nvGrpSpPr>
          <p:cNvPr id="7" name="群組 11">
            <a:extLst>
              <a:ext uri="{FF2B5EF4-FFF2-40B4-BE49-F238E27FC236}">
                <a16:creationId xmlns:a16="http://schemas.microsoft.com/office/drawing/2014/main" xmlns="" id="{29F88C7B-8497-48EF-820F-34FC40269CC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519113" y="5877272"/>
            <a:ext cx="1843087" cy="568325"/>
            <a:chOff x="714375" y="3783732"/>
            <a:chExt cx="2486289" cy="825048"/>
          </a:xfrm>
        </p:grpSpPr>
        <p:pic>
          <p:nvPicPr>
            <p:cNvPr id="8" name="圖片 12">
              <a:extLst>
                <a:ext uri="{FF2B5EF4-FFF2-40B4-BE49-F238E27FC236}">
                  <a16:creationId xmlns:a16="http://schemas.microsoft.com/office/drawing/2014/main" xmlns="" id="{818F0FAB-215D-4D0A-9413-84ACBD101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5" y="3783732"/>
              <a:ext cx="1193329" cy="71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圖片 13">
              <a:extLst>
                <a:ext uri="{FF2B5EF4-FFF2-40B4-BE49-F238E27FC236}">
                  <a16:creationId xmlns:a16="http://schemas.microsoft.com/office/drawing/2014/main" xmlns="" id="{C2C8CDDC-1217-43B4-9BBB-128E882E7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9088" y="3971156"/>
              <a:ext cx="1411576" cy="537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圖片 14">
              <a:extLst>
                <a:ext uri="{FF2B5EF4-FFF2-40B4-BE49-F238E27FC236}">
                  <a16:creationId xmlns:a16="http://schemas.microsoft.com/office/drawing/2014/main" xmlns="" id="{4F3CDAF5-A319-4C62-BB5E-6625B7657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623" y="4221088"/>
              <a:ext cx="1149105" cy="38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8711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79F9F7-CB2E-4E3B-B43F-13E9352E890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5" name="群組 11">
            <a:extLst>
              <a:ext uri="{FF2B5EF4-FFF2-40B4-BE49-F238E27FC236}">
                <a16:creationId xmlns:a16="http://schemas.microsoft.com/office/drawing/2014/main" xmlns="" id="{13E1A29A-9E99-435C-86AF-C027579F1BB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73856" y="5984875"/>
            <a:ext cx="1843087" cy="568325"/>
            <a:chOff x="714375" y="3783732"/>
            <a:chExt cx="2486289" cy="825048"/>
          </a:xfrm>
        </p:grpSpPr>
        <p:pic>
          <p:nvPicPr>
            <p:cNvPr id="6" name="圖片 12">
              <a:extLst>
                <a:ext uri="{FF2B5EF4-FFF2-40B4-BE49-F238E27FC236}">
                  <a16:creationId xmlns:a16="http://schemas.microsoft.com/office/drawing/2014/main" xmlns="" id="{55CAE775-63D9-4AC7-ABCE-FB7E067FE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5" y="3783732"/>
              <a:ext cx="1193329" cy="71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圖片 13">
              <a:extLst>
                <a:ext uri="{FF2B5EF4-FFF2-40B4-BE49-F238E27FC236}">
                  <a16:creationId xmlns:a16="http://schemas.microsoft.com/office/drawing/2014/main" xmlns="" id="{A847E2B9-0B22-4DA2-A137-A98B09864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9088" y="3971156"/>
              <a:ext cx="1411576" cy="537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圖片 14">
              <a:extLst>
                <a:ext uri="{FF2B5EF4-FFF2-40B4-BE49-F238E27FC236}">
                  <a16:creationId xmlns:a16="http://schemas.microsoft.com/office/drawing/2014/main" xmlns="" id="{B4794503-5B40-48B2-BE57-80E8BA8758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623" y="4221088"/>
              <a:ext cx="1149105" cy="38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99362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FC939-0455-4205-84BA-357465D41BCE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150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DDA99B-5608-4FE6-8657-49508A2780FF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2" name="群組 11">
            <a:extLst>
              <a:ext uri="{FF2B5EF4-FFF2-40B4-BE49-F238E27FC236}">
                <a16:creationId xmlns:a16="http://schemas.microsoft.com/office/drawing/2014/main" xmlns="" id="{0AA65279-13D1-49ED-BD1F-A5D02E2FA91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28600" y="5805264"/>
            <a:ext cx="1843087" cy="568325"/>
            <a:chOff x="714375" y="3783732"/>
            <a:chExt cx="2486289" cy="825048"/>
          </a:xfrm>
        </p:grpSpPr>
        <p:pic>
          <p:nvPicPr>
            <p:cNvPr id="16" name="圖片 12">
              <a:extLst>
                <a:ext uri="{FF2B5EF4-FFF2-40B4-BE49-F238E27FC236}">
                  <a16:creationId xmlns:a16="http://schemas.microsoft.com/office/drawing/2014/main" xmlns="" id="{783F7058-84BC-48C7-BD95-028D72D7C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5" y="3783732"/>
              <a:ext cx="1193329" cy="71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圖片 13">
              <a:extLst>
                <a:ext uri="{FF2B5EF4-FFF2-40B4-BE49-F238E27FC236}">
                  <a16:creationId xmlns:a16="http://schemas.microsoft.com/office/drawing/2014/main" xmlns="" id="{E35C1C54-652B-4BB2-B551-63FC1E589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9088" y="3971156"/>
              <a:ext cx="1411576" cy="537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圖片 14">
              <a:extLst>
                <a:ext uri="{FF2B5EF4-FFF2-40B4-BE49-F238E27FC236}">
                  <a16:creationId xmlns:a16="http://schemas.microsoft.com/office/drawing/2014/main" xmlns="" id="{C4CE57CA-0ED0-4815-8907-52A617DFB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623" y="4221088"/>
              <a:ext cx="1149105" cy="38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15241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www.themegallery.com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1CEEA4-1E3F-4D17-BDFF-409F4741E45D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grpSp>
        <p:nvGrpSpPr>
          <p:cNvPr id="8" name="群組 11">
            <a:extLst>
              <a:ext uri="{FF2B5EF4-FFF2-40B4-BE49-F238E27FC236}">
                <a16:creationId xmlns:a16="http://schemas.microsoft.com/office/drawing/2014/main" xmlns="" id="{C844193D-1853-42D7-B373-E64ABCEB1EA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7148513" y="0"/>
            <a:ext cx="1843087" cy="568325"/>
            <a:chOff x="714375" y="3783732"/>
            <a:chExt cx="2486289" cy="825048"/>
          </a:xfrm>
        </p:grpSpPr>
        <p:pic>
          <p:nvPicPr>
            <p:cNvPr id="9" name="圖片 12">
              <a:extLst>
                <a:ext uri="{FF2B5EF4-FFF2-40B4-BE49-F238E27FC236}">
                  <a16:creationId xmlns:a16="http://schemas.microsoft.com/office/drawing/2014/main" xmlns="" id="{332924DF-6F27-4EE4-B867-EF0121BBF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5" y="3783732"/>
              <a:ext cx="1193329" cy="71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圖片 13">
              <a:extLst>
                <a:ext uri="{FF2B5EF4-FFF2-40B4-BE49-F238E27FC236}">
                  <a16:creationId xmlns:a16="http://schemas.microsoft.com/office/drawing/2014/main" xmlns="" id="{64FFA21C-18B1-44FF-B85E-A1EE90FF37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9088" y="3971156"/>
              <a:ext cx="1411576" cy="537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圖片 14">
              <a:extLst>
                <a:ext uri="{FF2B5EF4-FFF2-40B4-BE49-F238E27FC236}">
                  <a16:creationId xmlns:a16="http://schemas.microsoft.com/office/drawing/2014/main" xmlns="" id="{FDA7D436-5F36-4111-8518-6B1E1BB98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623" y="4221088"/>
              <a:ext cx="1149105" cy="38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91528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www.themegallery.com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C399A1-F9B2-48CC-BC5A-96E1879B4C1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8" name="群組 11">
            <a:extLst>
              <a:ext uri="{FF2B5EF4-FFF2-40B4-BE49-F238E27FC236}">
                <a16:creationId xmlns:a16="http://schemas.microsoft.com/office/drawing/2014/main" xmlns="" id="{4655CC7E-01D9-438A-83F2-AE6B2D0E830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7148513" y="0"/>
            <a:ext cx="1843087" cy="568325"/>
            <a:chOff x="714375" y="3783732"/>
            <a:chExt cx="2486289" cy="825048"/>
          </a:xfrm>
        </p:grpSpPr>
        <p:pic>
          <p:nvPicPr>
            <p:cNvPr id="9" name="圖片 12">
              <a:extLst>
                <a:ext uri="{FF2B5EF4-FFF2-40B4-BE49-F238E27FC236}">
                  <a16:creationId xmlns:a16="http://schemas.microsoft.com/office/drawing/2014/main" xmlns="" id="{6C353BA8-1003-42BA-8E1C-B84551227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5" y="3783732"/>
              <a:ext cx="1193329" cy="71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圖片 13">
              <a:extLst>
                <a:ext uri="{FF2B5EF4-FFF2-40B4-BE49-F238E27FC236}">
                  <a16:creationId xmlns:a16="http://schemas.microsoft.com/office/drawing/2014/main" xmlns="" id="{5F881323-F825-4CA5-9A06-8C6B6F148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9088" y="3971156"/>
              <a:ext cx="1411576" cy="537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圖片 14">
              <a:extLst>
                <a:ext uri="{FF2B5EF4-FFF2-40B4-BE49-F238E27FC236}">
                  <a16:creationId xmlns:a16="http://schemas.microsoft.com/office/drawing/2014/main" xmlns="" id="{504EDA7A-8331-40CC-A209-4F1C4F3B1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623" y="4221088"/>
              <a:ext cx="1149105" cy="38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97981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8"/>
          <p:cNvSpPr>
            <a:spLocks noChangeArrowheads="1"/>
          </p:cNvSpPr>
          <p:nvPr/>
        </p:nvSpPr>
        <p:spPr bwMode="auto">
          <a:xfrm>
            <a:off x="152400" y="228600"/>
            <a:ext cx="8839200" cy="6324600"/>
          </a:xfrm>
          <a:prstGeom prst="roundRect">
            <a:avLst>
              <a:gd name="adj" fmla="val 4569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Rectangle 75"/>
          <p:cNvSpPr>
            <a:spLocks noChangeArrowheads="1"/>
          </p:cNvSpPr>
          <p:nvPr/>
        </p:nvSpPr>
        <p:spPr bwMode="gray">
          <a:xfrm>
            <a:off x="228600" y="6553200"/>
            <a:ext cx="2133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defRPr/>
            </a:pPr>
            <a:endParaRPr lang="en-US" altLang="zh-TW" sz="1000" b="0"/>
          </a:p>
        </p:txBody>
      </p:sp>
      <p:sp>
        <p:nvSpPr>
          <p:cNvPr id="8" name="Rectangle 76"/>
          <p:cNvSpPr>
            <a:spLocks noChangeArrowheads="1"/>
          </p:cNvSpPr>
          <p:nvPr/>
        </p:nvSpPr>
        <p:spPr bwMode="gray">
          <a:xfrm>
            <a:off x="3200400" y="6553200"/>
            <a:ext cx="2895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r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altLang="zh-TW" sz="1000" b="0"/>
          </a:p>
        </p:txBody>
      </p:sp>
      <p:grpSp>
        <p:nvGrpSpPr>
          <p:cNvPr id="9" name="群組 11"/>
          <p:cNvGrpSpPr>
            <a:grpSpLocks/>
          </p:cNvGrpSpPr>
          <p:nvPr userDrawn="1"/>
        </p:nvGrpSpPr>
        <p:grpSpPr bwMode="auto">
          <a:xfrm>
            <a:off x="228600" y="5984875"/>
            <a:ext cx="1843087" cy="568325"/>
            <a:chOff x="714375" y="3783732"/>
            <a:chExt cx="2486289" cy="825048"/>
          </a:xfrm>
        </p:grpSpPr>
        <p:pic>
          <p:nvPicPr>
            <p:cNvPr id="10" name="圖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375" y="3783732"/>
              <a:ext cx="1193329" cy="719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圖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9088" y="3971156"/>
              <a:ext cx="1411576" cy="537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圖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623" y="4221088"/>
              <a:ext cx="1149105" cy="38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452684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字版面配置區 13"/>
          <p:cNvSpPr>
            <a:spLocks noGrp="1"/>
          </p:cNvSpPr>
          <p:nvPr>
            <p:ph type="body" sz="quarter" idx="14"/>
          </p:nvPr>
        </p:nvSpPr>
        <p:spPr>
          <a:xfrm>
            <a:off x="1547664" y="1052736"/>
            <a:ext cx="7201297" cy="4968552"/>
          </a:xfrm>
        </p:spPr>
        <p:txBody>
          <a:bodyPr/>
          <a:lstStyle>
            <a:lvl1pPr>
              <a:buClr>
                <a:srgbClr val="3102A6"/>
              </a:buClr>
              <a:buSzPct val="75000"/>
              <a:buFont typeface="Wingdings" pitchFamily="2" charset="2"/>
              <a:buChar char="n"/>
              <a:defRPr>
                <a:latin typeface="標楷體" pitchFamily="65" charset="-120"/>
                <a:ea typeface="標楷體" pitchFamily="65" charset="-120"/>
              </a:defRPr>
            </a:lvl1pPr>
            <a:lvl2pPr>
              <a:buClr>
                <a:srgbClr val="FF0000"/>
              </a:buClr>
              <a:buSzPct val="55000"/>
              <a:buFont typeface="Wingdings" pitchFamily="2" charset="2"/>
              <a:buChar char="n"/>
              <a:defRPr>
                <a:latin typeface="標楷體" pitchFamily="65" charset="-120"/>
                <a:ea typeface="標楷體" pitchFamily="65" charset="-120"/>
              </a:defRPr>
            </a:lvl2pPr>
            <a:lvl3pPr>
              <a:buClr>
                <a:srgbClr val="14037B"/>
              </a:buClr>
              <a:buSzPct val="35000"/>
              <a:buFont typeface="Wingdings" pitchFamily="2" charset="2"/>
              <a:buChar char="n"/>
              <a:defRPr>
                <a:latin typeface="標楷體" pitchFamily="65" charset="-120"/>
                <a:ea typeface="標楷體" pitchFamily="65" charset="-120"/>
              </a:defRPr>
            </a:lvl3pPr>
            <a:lvl4pPr>
              <a:defRPr>
                <a:latin typeface="標楷體" pitchFamily="65" charset="-120"/>
                <a:ea typeface="標楷體" pitchFamily="65" charset="-120"/>
              </a:defRPr>
            </a:lvl4pPr>
            <a:lvl5pPr>
              <a:defRPr>
                <a:latin typeface="標楷體" pitchFamily="65" charset="-120"/>
                <a:ea typeface="標楷體" pitchFamily="65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5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7F26B9-3FCB-40E0-9B3A-58552341288D}" type="datetime1">
              <a:rPr lang="zh-TW" altLang="en-US" smtClean="0"/>
              <a:pPr>
                <a:defRPr/>
              </a:pPr>
              <a:t>2023/3/15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6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7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DAE46-324E-4251-9AA8-B57C098DE21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79923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42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  <p:sldLayoutId id="2147483935" r:id="rId12"/>
    <p:sldLayoutId id="2147483908" r:id="rId13"/>
  </p:sldLayoutIdLst>
  <p:hf sldNum="0"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dapt-k12ea.pro.k12ea.gov.tw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18" Type="http://schemas.microsoft.com/office/2007/relationships/diagramDrawing" Target="../diagrams/drawing4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17" Type="http://schemas.openxmlformats.org/officeDocument/2006/relationships/diagramColors" Target="../diagrams/colors4.xml"/><Relationship Id="rId2" Type="http://schemas.openxmlformats.org/officeDocument/2006/relationships/notesSlide" Target="../notesSlides/notesSlide11.xml"/><Relationship Id="rId16" Type="http://schemas.openxmlformats.org/officeDocument/2006/relationships/diagramQuickStyle" Target="../diagrams/quickStyl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5" Type="http://schemas.openxmlformats.org/officeDocument/2006/relationships/diagramLayout" Target="../diagrams/layout4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diagramData" Target="../diagrams/data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/>
          <a:srcRect l="16966" t="8072" r="16885" b="9330"/>
          <a:stretch/>
        </p:blipFill>
        <p:spPr>
          <a:xfrm>
            <a:off x="4687" y="407637"/>
            <a:ext cx="9183569" cy="645036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79512" y="500805"/>
            <a:ext cx="511256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4400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sz="4400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年適</a:t>
            </a:r>
            <a:r>
              <a:rPr lang="zh-TW" altLang="en-US" sz="4400" dirty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性入學</a:t>
            </a:r>
            <a:r>
              <a:rPr lang="zh-TW" altLang="en-US" sz="4400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宣導</a:t>
            </a:r>
            <a:endParaRPr lang="zh-TW" altLang="en-US" sz="4400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D9FAECB7-4448-4613-8A54-49C22FC09A16}"/>
              </a:ext>
            </a:extLst>
          </p:cNvPr>
          <p:cNvSpPr txBox="1"/>
          <p:nvPr/>
        </p:nvSpPr>
        <p:spPr>
          <a:xfrm>
            <a:off x="936821" y="2204864"/>
            <a:ext cx="530145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屏東縣適性入學宣導團講師</a:t>
            </a:r>
            <a:r>
              <a:rPr lang="en-US" altLang="zh-TW" sz="2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r>
              <a:rPr lang="zh-TW" altLang="en-US" sz="2800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光春國中校長鍾冬玉</a:t>
            </a:r>
            <a:endParaRPr lang="en-US" altLang="zh-TW" sz="28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6286500" y="6561529"/>
            <a:ext cx="29017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本版本適用於</a:t>
            </a:r>
            <a:r>
              <a:rPr lang="en-US" altLang="zh-TW" sz="1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sz="1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度入學高一之學生</a:t>
            </a:r>
          </a:p>
        </p:txBody>
      </p:sp>
    </p:spTree>
    <p:extLst>
      <p:ext uri="{BB962C8B-B14F-4D97-AF65-F5344CB8AC3E}">
        <p14:creationId xmlns:p14="http://schemas.microsoft.com/office/powerpoint/2010/main" val="107741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文字方塊 14"/>
          <p:cNvSpPr txBox="1">
            <a:spLocks noChangeArrowheads="1"/>
          </p:cNvSpPr>
          <p:nvPr/>
        </p:nvSpPr>
        <p:spPr bwMode="auto">
          <a:xfrm>
            <a:off x="3635896" y="846179"/>
            <a:ext cx="784225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1" lang="zh-TW" altLang="en-US" sz="4400" dirty="0">
                <a:solidFill>
                  <a:srgbClr val="5F5F5F"/>
                </a:solidFill>
                <a:latin typeface="微軟正黑體" pitchFamily="34" charset="-120"/>
                <a:ea typeface="微軟正黑體" pitchFamily="34" charset="-120"/>
              </a:rPr>
              <a:t>目錄</a:t>
            </a:r>
          </a:p>
        </p:txBody>
      </p:sp>
      <p:sp>
        <p:nvSpPr>
          <p:cNvPr id="7" name="內容版面配置區 2"/>
          <p:cNvSpPr>
            <a:spLocks noGrp="1"/>
          </p:cNvSpPr>
          <p:nvPr>
            <p:ph idx="4294967295"/>
          </p:nvPr>
        </p:nvSpPr>
        <p:spPr>
          <a:xfrm>
            <a:off x="1547664" y="1484784"/>
            <a:ext cx="8229600" cy="4752528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前言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適性入學宣導網說明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國中教育會考說明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入學管道介紹與說明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高級中等學校專業群科介紹與說明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6.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志願選填統計與輔導策略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  <a:defRPr/>
            </a:pP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7.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年國教課綱實施之後的高中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8.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諮詢專線、網站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9.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宣導結果評估</a:t>
            </a:r>
            <a:endParaRPr lang="en-US" altLang="zh-TW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altLang="zh-TW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10.</a:t>
            </a:r>
            <a:r>
              <a:rPr lang="zh-TW" altLang="en-US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結語</a:t>
            </a:r>
          </a:p>
        </p:txBody>
      </p:sp>
      <p:pic>
        <p:nvPicPr>
          <p:cNvPr id="4" name="Picture 2" descr="「屏東縣」的圖片搜尋結果">
            <a:extLst>
              <a:ext uri="{FF2B5EF4-FFF2-40B4-BE49-F238E27FC236}">
                <a16:creationId xmlns:a16="http://schemas.microsoft.com/office/drawing/2014/main" xmlns="" id="{78DF93C3-A4E8-4336-A8C8-FEFBE785F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-7350"/>
            <a:ext cx="28575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6BFADA4-330E-4D5A-B1D5-CEF801688A65}"/>
              </a:ext>
            </a:extLst>
          </p:cNvPr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0" dirty="0"/>
              <a:t> 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2228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文字方塊 14"/>
          <p:cNvSpPr txBox="1">
            <a:spLocks noChangeArrowheads="1"/>
          </p:cNvSpPr>
          <p:nvPr/>
        </p:nvSpPr>
        <p:spPr bwMode="auto">
          <a:xfrm>
            <a:off x="1514475" y="692150"/>
            <a:ext cx="78422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1" lang="zh-TW" altLang="en-US" sz="3200" dirty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前言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xmlns="" id="{0DAE0B9D-B5C3-4865-A165-439ACBFFEF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51" t="24788" r="23225" b="16384"/>
          <a:stretch/>
        </p:blipFill>
        <p:spPr>
          <a:xfrm>
            <a:off x="17624" y="1412775"/>
            <a:ext cx="9126375" cy="5475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矩形 1"/>
          <p:cNvSpPr>
            <a:spLocks noChangeArrowheads="1"/>
          </p:cNvSpPr>
          <p:nvPr/>
        </p:nvSpPr>
        <p:spPr bwMode="auto">
          <a:xfrm>
            <a:off x="827584" y="818003"/>
            <a:ext cx="71280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kumimoji="1" lang="zh-TW" altLang="en-US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國中畢業生適性入學宣導</a:t>
            </a:r>
            <a:r>
              <a:rPr kumimoji="1" lang="zh-TW" altLang="en-US" sz="32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網</a:t>
            </a:r>
            <a:endParaRPr kumimoji="1" lang="zh-TW" altLang="en-US" sz="3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6084" name="副標題 4"/>
          <p:cNvSpPr txBox="1">
            <a:spLocks/>
          </p:cNvSpPr>
          <p:nvPr/>
        </p:nvSpPr>
        <p:spPr bwMode="auto">
          <a:xfrm>
            <a:off x="971600" y="1363019"/>
            <a:ext cx="744855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altLang="zh-TW" sz="3200" dirty="0">
                <a:hlinkClick r:id="rId3"/>
              </a:rPr>
              <a:t>https://</a:t>
            </a:r>
            <a:r>
              <a:rPr lang="en-US" altLang="zh-TW" sz="3200" dirty="0" smtClean="0">
                <a:hlinkClick r:id="rId3"/>
              </a:rPr>
              <a:t>adapt-k12ea.pro.k12ea.gov.tw</a:t>
            </a:r>
            <a:endParaRPr lang="zh-TW" altLang="en-US" sz="3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4"/>
          <a:srcRect t="12200" r="36844" b="17800"/>
          <a:stretch/>
        </p:blipFill>
        <p:spPr>
          <a:xfrm>
            <a:off x="827584" y="2103680"/>
            <a:ext cx="7579092" cy="4725144"/>
          </a:xfrm>
          <a:prstGeom prst="rect">
            <a:avLst/>
          </a:prstGeom>
        </p:spPr>
      </p:pic>
      <p:pic>
        <p:nvPicPr>
          <p:cNvPr id="7" name="圖片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830" y="244600"/>
            <a:ext cx="1152128" cy="1073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/>
          <p:cNvSpPr txBox="1"/>
          <p:nvPr/>
        </p:nvSpPr>
        <p:spPr>
          <a:xfrm>
            <a:off x="2123728" y="239166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sz="36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適性入學小幫手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243913" y="1647354"/>
            <a:ext cx="1879815" cy="107721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適性入學</a:t>
            </a:r>
            <a:endParaRPr lang="en-US" altLang="zh-TW" sz="3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宣導手冊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2411760" y="1647354"/>
            <a:ext cx="3830069" cy="107721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屏東縣宣導摺頁</a:t>
            </a:r>
            <a:endParaRPr lang="en-US" altLang="zh-TW" sz="3200" dirty="0" smtClean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200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留縣升學手冊</a:t>
            </a:r>
            <a:endParaRPr lang="zh-TW" altLang="en-US" sz="320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D3FB5844-3F4A-4636-9AC4-65D6C518C5E4}"/>
              </a:ext>
            </a:extLst>
          </p:cNvPr>
          <p:cNvSpPr txBox="1"/>
          <p:nvPr/>
        </p:nvSpPr>
        <p:spPr>
          <a:xfrm>
            <a:off x="6694527" y="1647354"/>
            <a:ext cx="2339196" cy="107721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3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sz="3200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</a:t>
            </a:r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度重要日程表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2613384" y="934971"/>
            <a:ext cx="3628445" cy="58477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3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各入學管道簡章</a:t>
            </a:r>
          </a:p>
        </p:txBody>
      </p:sp>
      <p:pic>
        <p:nvPicPr>
          <p:cNvPr id="14" name="圖片 13">
            <a:hlinkClick r:id="rId2" action="ppaction://hlinksldjump"/>
            <a:extLst>
              <a:ext uri="{FF2B5EF4-FFF2-40B4-BE49-F238E27FC236}">
                <a16:creationId xmlns:a16="http://schemas.microsoft.com/office/drawing/2014/main" xmlns="" id="{151E92B3-886F-4231-84FF-7D17FD589B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671" b="50380" l="13219" r="28156">
                        <a14:foregroundMark x1="19035" y1="18987" x2="19035" y2="18987"/>
                        <a14:foregroundMark x1="18176" y1="25190" x2="18176" y2="25190"/>
                        <a14:foregroundMark x1="18176" y1="22911" x2="18176" y2="22911"/>
                        <a14:foregroundMark x1="23397" y1="23797" x2="23397" y2="23797"/>
                        <a14:foregroundMark x1="22670" y1="30759" x2="22670" y2="30759"/>
                        <a14:foregroundMark x1="20489" y1="29873" x2="20489" y2="29873"/>
                        <a14:foregroundMark x1="17581" y1="31013" x2="17581" y2="31013"/>
                        <a14:foregroundMark x1="19365" y1="32658" x2="19365" y2="32658"/>
                        <a14:foregroundMark x1="22340" y1="23291" x2="22340" y2="232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88" t="13804" r="71262" b="48492"/>
          <a:stretch/>
        </p:blipFill>
        <p:spPr>
          <a:xfrm>
            <a:off x="8100392" y="54166"/>
            <a:ext cx="935281" cy="1169101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5"/>
          <a:srcRect l="27950" t="16401" r="40550" b="6601"/>
          <a:stretch/>
        </p:blipFill>
        <p:spPr>
          <a:xfrm>
            <a:off x="11306" y="2914128"/>
            <a:ext cx="2400454" cy="330062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6"/>
          <a:srcRect l="27163" t="13602" r="42913" b="3800"/>
          <a:stretch/>
        </p:blipFill>
        <p:spPr>
          <a:xfrm>
            <a:off x="6516216" y="2914128"/>
            <a:ext cx="2445499" cy="379695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7"/>
          <a:srcRect l="48823" t="2459" r="15739" b="13542"/>
          <a:stretch/>
        </p:blipFill>
        <p:spPr>
          <a:xfrm>
            <a:off x="4435653" y="2963233"/>
            <a:ext cx="1728192" cy="2304256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8"/>
          <a:srcRect l="62600" t="15001" r="16138" b="8000"/>
          <a:stretch/>
        </p:blipFill>
        <p:spPr>
          <a:xfrm>
            <a:off x="2486948" y="2943682"/>
            <a:ext cx="1873517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8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184"/>
    </mc:Choice>
    <mc:Fallback xmlns="">
      <p:transition spd="slow" advTm="8518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1217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88616"/>
              </p:ext>
            </p:extLst>
          </p:nvPr>
        </p:nvGraphicFramePr>
        <p:xfrm>
          <a:off x="395536" y="188640"/>
          <a:ext cx="8424936" cy="6597351"/>
        </p:xfrm>
        <a:graphic>
          <a:graphicData uri="http://schemas.openxmlformats.org/drawingml/2006/table">
            <a:tbl>
              <a:tblPr/>
              <a:tblGrid>
                <a:gridCol w="84249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56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國中教育會考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6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92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掌握學生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學習品質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84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zh-TW" altLang="en-US" sz="24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itchFamily="34" charset="-120"/>
                          <a:ea typeface="微軟正黑體" pitchFamily="34" charset="-120"/>
                        </a:rPr>
                        <a:t>標準參照測驗</a:t>
                      </a:r>
                      <a:endParaRPr kumimoji="0" lang="zh-TW" altLang="en-US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92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學力健檢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80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難易適中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每科平均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通過率 </a:t>
                      </a: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50%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--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55%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807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免試入學超額比序項目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8439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每科分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精熟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--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20%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</a:t>
                      </a:r>
                      <a:endParaRPr kumimoji="0" lang="en-US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   基礎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45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--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60%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及</a:t>
                      </a:r>
                      <a:endParaRPr kumimoji="0" lang="en-US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   待加強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--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35%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個標準；寫作測驗 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級分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492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低壓力（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能力了解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</a:p>
                  </a:txBody>
                  <a:tcPr marT="45713" marB="45713" anchor="ctr" horzOverflow="overflow">
                    <a:lnL w="28575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966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09825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1"/>
          <p:cNvSpPr>
            <a:spLocks noChangeArrowheads="1"/>
          </p:cNvSpPr>
          <p:nvPr/>
        </p:nvSpPr>
        <p:spPr bwMode="auto">
          <a:xfrm>
            <a:off x="2267744" y="898996"/>
            <a:ext cx="42878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1" lang="zh-TW" altLang="en-US" sz="3200" dirty="0">
                <a:solidFill>
                  <a:schemeClr val="accent5">
                    <a:lumMod val="7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國中教育會考注意事項</a:t>
            </a:r>
          </a:p>
        </p:txBody>
      </p:sp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4056953665"/>
              </p:ext>
            </p:extLst>
          </p:nvPr>
        </p:nvGraphicFramePr>
        <p:xfrm>
          <a:off x="467544" y="1484784"/>
          <a:ext cx="835292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7883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2"/>
          <p:cNvSpPr>
            <a:spLocks noGrp="1"/>
          </p:cNvSpPr>
          <p:nvPr>
            <p:ph type="title"/>
          </p:nvPr>
        </p:nvSpPr>
        <p:spPr>
          <a:xfrm>
            <a:off x="1331640" y="620688"/>
            <a:ext cx="7570787" cy="8509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600" b="1" dirty="0">
                <a:solidFill>
                  <a:srgbClr val="33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國中教育會考考試科目及時間表</a:t>
            </a:r>
          </a:p>
        </p:txBody>
      </p:sp>
      <p:graphicFrame>
        <p:nvGraphicFramePr>
          <p:cNvPr id="8" name="Group 1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4760137"/>
              </p:ext>
            </p:extLst>
          </p:nvPr>
        </p:nvGraphicFramePr>
        <p:xfrm>
          <a:off x="179512" y="1312650"/>
          <a:ext cx="8856984" cy="4996669"/>
        </p:xfrm>
        <a:graphic>
          <a:graphicData uri="http://schemas.openxmlformats.org/drawingml/2006/table">
            <a:tbl>
              <a:tblPr firstRow="1"/>
              <a:tblGrid>
                <a:gridCol w="23224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13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800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2314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49843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測驗日期 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BE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6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月</a:t>
                      </a:r>
                      <a:r>
                        <a:rPr kumimoji="1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20</a:t>
                      </a: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六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時間</a:t>
                      </a:r>
                      <a:endParaRPr lang="zh-TW" alt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5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月</a:t>
                      </a:r>
                      <a:r>
                        <a:rPr kumimoji="1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21</a:t>
                      </a:r>
                      <a:r>
                        <a:rPr kumimoji="1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日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CE1">
                        <a:lumMod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40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8:30-9:40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社會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8:30-9:40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自然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640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10:30-11:50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數學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10:30-11:30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英語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閱讀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)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40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12:05-12:30</a:t>
                      </a:r>
                      <a:endParaRPr kumimoji="1" lang="zh-TW" altLang="en-US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英語</a:t>
                      </a:r>
                      <a:r>
                        <a:rPr kumimoji="1" lang="en-US" altLang="zh-TW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kumimoji="1" lang="zh-TW" altLang="en-US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聽力</a:t>
                      </a:r>
                      <a:r>
                        <a:rPr kumimoji="1" lang="en-US" altLang="zh-TW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  <a:endParaRPr kumimoji="1" lang="zh-TW" altLang="en-US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640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13:50-15:00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國文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640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15:50-16:40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寫作測驗</a:t>
                      </a: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70000"/>
                        <a:buFontTx/>
                        <a:buNone/>
                        <a:tabLst/>
                        <a:defRPr/>
                      </a:pP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45715" marB="45715" anchor="ctr" horzOverflow="overflow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2915816" y="6273225"/>
            <a:ext cx="66247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每位國中畢業生都要報名參加！</a:t>
            </a:r>
            <a:endParaRPr lang="zh-TW" altLang="en-US" sz="1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2"/>
          <p:cNvSpPr>
            <a:spLocks noGrp="1"/>
          </p:cNvSpPr>
          <p:nvPr>
            <p:ph type="title"/>
          </p:nvPr>
        </p:nvSpPr>
        <p:spPr>
          <a:xfrm>
            <a:off x="2411760" y="836712"/>
            <a:ext cx="7570787" cy="8509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3600" b="1" dirty="0">
                <a:solidFill>
                  <a:srgbClr val="3333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能力等級與加註標示</a:t>
            </a:r>
          </a:p>
        </p:txBody>
      </p:sp>
      <p:graphicFrame>
        <p:nvGraphicFramePr>
          <p:cNvPr id="4" name="內容版面配置區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1488881"/>
              </p:ext>
            </p:extLst>
          </p:nvPr>
        </p:nvGraphicFramePr>
        <p:xfrm>
          <a:off x="179512" y="1556792"/>
          <a:ext cx="8784976" cy="5040563"/>
        </p:xfrm>
        <a:graphic>
          <a:graphicData uri="http://schemas.openxmlformats.org/drawingml/2006/table">
            <a:tbl>
              <a:tblPr firstRow="1" bandRow="1">
                <a:gradFill rotWithShape="1">
                  <a:gsLst>
                    <a:gs pos="0">
                      <a:srgbClr val="4F81BD">
                        <a:tint val="50000"/>
                        <a:satMod val="300000"/>
                      </a:srgbClr>
                    </a:gs>
                    <a:gs pos="35000">
                      <a:srgbClr val="4F81BD">
                        <a:tint val="37000"/>
                        <a:satMod val="300000"/>
                      </a:srgbClr>
                    </a:gs>
                    <a:gs pos="100000">
                      <a:srgbClr val="4F81BD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25314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849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0685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979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能力等級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25400" cap="flat" cmpd="sng" algn="ctr">
                      <a:solidFill>
                        <a:sysClr val="window" lastClr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加註標示</a:t>
                      </a:r>
                    </a:p>
                  </a:txBody>
                  <a:tcPr anchor="ctr">
                    <a:lnL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25400" cap="flat" cmpd="sng" algn="ctr">
                      <a:solidFill>
                        <a:sysClr val="window" lastClr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標示說明</a:t>
                      </a:r>
                    </a:p>
                  </a:txBody>
                  <a:tcPr anchor="ctr">
                    <a:lnL w="635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25400" cap="flat" cmpd="sng" algn="ctr">
                      <a:solidFill>
                        <a:sysClr val="window" lastClr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0376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精熟</a:t>
                      </a:r>
                      <a:r>
                        <a:rPr lang="en-US" altLang="zh-TW" sz="24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(A)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答對題數</a:t>
                      </a:r>
                      <a:r>
                        <a:rPr lang="en-US" altLang="zh-TW" sz="24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80~85%</a:t>
                      </a:r>
                      <a:r>
                        <a:rPr lang="zh-TW" altLang="en-US" sz="24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以上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ysClr val="window" lastClr="FFFFFF"/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altLang="zh-TW" sz="24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A++</a:t>
                      </a:r>
                      <a:endParaRPr lang="zh-TW" altLang="en-US" sz="24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ysClr val="window" lastClr="FFFFFF"/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zh-TW" altLang="en-US" sz="24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精熟等級前</a:t>
                      </a:r>
                      <a:r>
                        <a:rPr lang="en-US" altLang="zh-TW" sz="24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25%</a:t>
                      </a:r>
                      <a:endParaRPr lang="zh-TW" altLang="en-US" sz="24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25400" cap="flat" cmpd="sng" algn="ctr">
                      <a:solidFill>
                        <a:sysClr val="window" lastClr="FFFFFF"/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0376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A+</a:t>
                      </a:r>
                      <a:endParaRPr lang="zh-TW" altLang="en-US" sz="24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zh-TW" altLang="en-US" sz="24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精熟等級前</a:t>
                      </a:r>
                      <a:r>
                        <a:rPr lang="en-US" altLang="zh-TW" sz="24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26%</a:t>
                      </a:r>
                      <a:r>
                        <a:rPr lang="zh-TW" altLang="en-US" sz="24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～</a:t>
                      </a:r>
                      <a:r>
                        <a:rPr lang="en-US" altLang="zh-TW" sz="24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50%</a:t>
                      </a:r>
                      <a:endParaRPr lang="zh-TW" altLang="en-US" sz="24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0376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</a:t>
                      </a:r>
                      <a:endParaRPr lang="zh-TW" altLang="en-US" sz="24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精熟等級前</a:t>
                      </a:r>
                      <a:r>
                        <a:rPr lang="en-US" altLang="zh-TW" sz="24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51%~</a:t>
                      </a:r>
                      <a:endParaRPr lang="zh-TW" altLang="en-US" sz="24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0376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基礎</a:t>
                      </a:r>
                      <a:r>
                        <a:rPr lang="en-US" altLang="zh-TW" sz="2400" b="1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(B)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答對題數</a:t>
                      </a:r>
                      <a:endParaRPr lang="en-US" altLang="zh-TW" sz="2400" b="1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1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40%</a:t>
                      </a:r>
                      <a:r>
                        <a:rPr lang="zh-TW" altLang="en-US" sz="2400" b="1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以上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altLang="zh-TW" sz="2400" b="1" kern="1200" baseline="0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 ++</a:t>
                      </a:r>
                      <a:endParaRPr lang="zh-TW" altLang="en-US" sz="2400" b="1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zh-TW" altLang="en-US" sz="2400" b="1" kern="1200" baseline="0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基礎等級前</a:t>
                      </a:r>
                      <a:r>
                        <a:rPr lang="en-US" altLang="zh-TW" sz="2400" b="1" kern="1200" baseline="0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25%</a:t>
                      </a:r>
                      <a:endParaRPr lang="zh-TW" altLang="en-US" sz="2400" b="1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20376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altLang="zh-TW" sz="2400" b="1" kern="1200" baseline="0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B+</a:t>
                      </a:r>
                      <a:endParaRPr lang="zh-TW" altLang="en-US" sz="2400" b="1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zh-TW" altLang="en-US" sz="2400" b="1" kern="1200" baseline="0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基礎等級前</a:t>
                      </a:r>
                      <a:r>
                        <a:rPr lang="en-US" altLang="zh-TW" sz="2400" b="1" kern="1200" baseline="0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26%</a:t>
                      </a:r>
                      <a:r>
                        <a:rPr lang="zh-TW" altLang="en-US" sz="2400" b="1" kern="1200" baseline="0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～</a:t>
                      </a:r>
                      <a:r>
                        <a:rPr lang="en-US" altLang="zh-TW" sz="2400" b="1" kern="1200" baseline="0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50%</a:t>
                      </a:r>
                      <a:endParaRPr lang="zh-TW" altLang="en-US" sz="2400" b="1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20376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altLang="zh-TW" sz="2400" b="1" kern="1200" baseline="0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</a:t>
                      </a:r>
                      <a:endParaRPr lang="zh-TW" altLang="en-US" sz="2400" b="1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kern="1200" baseline="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基礎等級前</a:t>
                      </a:r>
                      <a:r>
                        <a:rPr lang="en-US" altLang="zh-TW" sz="2400" b="1" kern="1200" baseline="0" dirty="0">
                          <a:solidFill>
                            <a:schemeClr val="tx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51%~</a:t>
                      </a:r>
                      <a:endParaRPr lang="zh-TW" altLang="en-US" sz="2400" b="1" dirty="0">
                        <a:solidFill>
                          <a:schemeClr val="tx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203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待加強</a:t>
                      </a:r>
                      <a:r>
                        <a:rPr lang="en-US" altLang="zh-TW" sz="24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(C)</a:t>
                      </a:r>
                      <a:endParaRPr lang="zh-TW" altLang="en-US" sz="24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altLang="zh-TW" sz="24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C</a:t>
                      </a:r>
                      <a:endParaRPr lang="zh-TW" altLang="en-US" sz="24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zh-TW" altLang="en-US" sz="24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4F81BD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90986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矩形 1"/>
          <p:cNvSpPr>
            <a:spLocks noChangeArrowheads="1"/>
          </p:cNvSpPr>
          <p:nvPr/>
        </p:nvSpPr>
        <p:spPr bwMode="auto">
          <a:xfrm>
            <a:off x="1691680" y="476672"/>
            <a:ext cx="34676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1" lang="zh-TW" altLang="en-US" sz="3200" dirty="0">
                <a:solidFill>
                  <a:srgbClr val="333399"/>
                </a:solidFill>
                <a:latin typeface="微軟正黑體" pitchFamily="34" charset="-120"/>
                <a:ea typeface="微軟正黑體" pitchFamily="34" charset="-120"/>
              </a:rPr>
              <a:t>國中教育會考報名</a:t>
            </a:r>
          </a:p>
        </p:txBody>
      </p:sp>
      <p:graphicFrame>
        <p:nvGraphicFramePr>
          <p:cNvPr id="6" name="內容版面配置區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37713743"/>
              </p:ext>
            </p:extLst>
          </p:nvPr>
        </p:nvGraphicFramePr>
        <p:xfrm>
          <a:off x="19294" y="1268762"/>
          <a:ext cx="9124706" cy="5787473"/>
        </p:xfrm>
        <a:graphic>
          <a:graphicData uri="http://schemas.openxmlformats.org/drawingml/2006/table">
            <a:tbl>
              <a:tblPr/>
              <a:tblGrid>
                <a:gridCol w="20199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772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244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030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1777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42875" marR="47625" marT="47625" marB="476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報名方式</a:t>
                      </a:r>
                      <a:endParaRPr kumimoji="0" lang="zh-TW" altLang="zh-TW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42875" marR="47625" marT="47625" marB="476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報名時間</a:t>
                      </a:r>
                      <a:endParaRPr kumimoji="0" lang="zh-TW" altLang="zh-TW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42875" marR="47625" marT="47625" marB="476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報名費用</a:t>
                      </a:r>
                    </a:p>
                  </a:txBody>
                  <a:tcPr marL="142875" marR="47625" marT="47625" marB="476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4471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應屆</a:t>
                      </a:r>
                      <a:endParaRPr kumimoji="0" lang="en-US" altLang="zh-TW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畢業生</a:t>
                      </a:r>
                      <a:endParaRPr kumimoji="0" lang="zh-TW" altLang="zh-TW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集體報名</a:t>
                      </a:r>
                      <a:endParaRPr kumimoji="0" lang="zh-TW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0311D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就讀學校</a:t>
                      </a:r>
                      <a:endParaRPr kumimoji="0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42875" marR="47625" marT="47625" marB="476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E5D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112</a:t>
                      </a:r>
                      <a:r>
                        <a:rPr kumimoji="0" lang="zh-TW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kumimoji="0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kumimoji="0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9-11</a:t>
                      </a:r>
                      <a:r>
                        <a:rPr kumimoji="0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endParaRPr kumimoji="0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0311D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42875" marR="47625" marT="47625" marB="476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E5D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142875" marR="47625" marT="47625" marB="476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E5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6501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其他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個別報名</a:t>
                      </a:r>
                      <a:endParaRPr kumimoji="0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0311D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請至承辦學校</a:t>
                      </a: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kumimoji="0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屏東女中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0311D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42875" marR="47625" marT="47625" marB="476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112</a:t>
                      </a:r>
                      <a:r>
                        <a:rPr kumimoji="0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6-8</a:t>
                      </a:r>
                      <a:r>
                        <a:rPr kumimoji="0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日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上網填報名表並親</a:t>
                      </a:r>
                      <a:r>
                        <a:rPr kumimoji="0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至屏東女中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報名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112</a:t>
                      </a:r>
                      <a:r>
                        <a:rPr kumimoji="0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9~11</a:t>
                      </a:r>
                      <a:r>
                        <a:rPr kumimoji="0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日</a:t>
                      </a:r>
                      <a:endParaRPr kumimoji="0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0311D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2400" b="1" kern="1200" dirty="0"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zh-TW" altLang="zh-TW" sz="2400" b="1" kern="12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以上兩項作業均須完成，始完成報名程序</a:t>
                      </a:r>
                      <a:r>
                        <a:rPr lang="en-US" altLang="zh-TW" sz="2400" b="1" kern="1200" dirty="0"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+mn-ea"/>
                          <a:cs typeface="+mn-cs"/>
                        </a:rPr>
                        <a:t>)</a:t>
                      </a:r>
                      <a:endParaRPr kumimoji="0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42875" marR="47625" marT="47625" marB="476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itchFamily="2" charset="2"/>
                        <a:defRPr sz="2400" b="1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0311D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itchFamily="18" charset="0"/>
                        </a:rPr>
                        <a:t>500</a:t>
                      </a:r>
                      <a:endParaRPr kumimoji="0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0311D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itchFamily="18" charset="0"/>
                      </a:endParaRPr>
                    </a:p>
                  </a:txBody>
                  <a:tcPr marL="142875" marR="47625" marT="47625" marB="4762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1">
            <a:extLst>
              <a:ext uri="{FF2B5EF4-FFF2-40B4-BE49-F238E27FC236}">
                <a16:creationId xmlns:a16="http://schemas.microsoft.com/office/drawing/2014/main" xmlns="" id="{61A1FB2A-1BAD-4E7F-B049-E848B3BEE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667" y="445717"/>
            <a:ext cx="2088232" cy="100818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適性入學</a:t>
            </a:r>
          </a:p>
        </p:txBody>
      </p:sp>
      <p:sp>
        <p:nvSpPr>
          <p:cNvPr id="26" name="Rectangle 41">
            <a:extLst>
              <a:ext uri="{FF2B5EF4-FFF2-40B4-BE49-F238E27FC236}">
                <a16:creationId xmlns:a16="http://schemas.microsoft.com/office/drawing/2014/main" xmlns="" id="{AB68D209-E85D-4DC5-A8AE-92021C5B9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52" y="3595800"/>
            <a:ext cx="2088232" cy="100818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學制</a:t>
            </a:r>
          </a:p>
        </p:txBody>
      </p:sp>
      <p:sp>
        <p:nvSpPr>
          <p:cNvPr id="27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3D74403F-C371-4CE2-8A28-DECB743A0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9056" y="139421"/>
            <a:ext cx="2088232" cy="773101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升學管道</a:t>
            </a:r>
          </a:p>
        </p:txBody>
      </p:sp>
      <p:sp>
        <p:nvSpPr>
          <p:cNvPr id="28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BB511949-695A-474F-B75B-D4CF41D3B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0822" y="991986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完全免試</a:t>
            </a:r>
          </a:p>
        </p:txBody>
      </p:sp>
      <p:sp>
        <p:nvSpPr>
          <p:cNvPr id="32" name="Rectangle 41">
            <a:hlinkClick r:id="rId3" action="ppaction://hlinksldjump"/>
            <a:extLst>
              <a:ext uri="{FF2B5EF4-FFF2-40B4-BE49-F238E27FC236}">
                <a16:creationId xmlns:a16="http://schemas.microsoft.com/office/drawing/2014/main" xmlns="" id="{B878E6AD-8189-4963-AF6E-5B36095A3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912" y="2328279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高中</a:t>
            </a:r>
          </a:p>
        </p:txBody>
      </p:sp>
      <p:sp>
        <p:nvSpPr>
          <p:cNvPr id="33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C27D996E-75F0-4AE8-A5D5-853F34F26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6912" y="5849775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五專</a:t>
            </a:r>
          </a:p>
        </p:txBody>
      </p:sp>
      <p:sp>
        <p:nvSpPr>
          <p:cNvPr id="34" name="Rectangle 41">
            <a:extLst>
              <a:ext uri="{FF2B5EF4-FFF2-40B4-BE49-F238E27FC236}">
                <a16:creationId xmlns:a16="http://schemas.microsoft.com/office/drawing/2014/main" xmlns="" id="{23F39981-8A61-42B3-A0F8-026E5A45F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0822" y="1683047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直升</a:t>
            </a:r>
          </a:p>
        </p:txBody>
      </p:sp>
      <p:sp>
        <p:nvSpPr>
          <p:cNvPr id="35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618032E8-1FE3-4472-868D-4321511FC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6803" y="1003517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免試</a:t>
            </a:r>
          </a:p>
        </p:txBody>
      </p:sp>
      <p:sp>
        <p:nvSpPr>
          <p:cNvPr id="36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7AFDF2BC-ADA3-4E53-883B-7D6D1898B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459" y="2396883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技優甄審</a:t>
            </a:r>
          </a:p>
        </p:txBody>
      </p:sp>
      <p:sp>
        <p:nvSpPr>
          <p:cNvPr id="37" name="Rectangle 41">
            <a:extLst>
              <a:ext uri="{FF2B5EF4-FFF2-40B4-BE49-F238E27FC236}">
                <a16:creationId xmlns:a16="http://schemas.microsoft.com/office/drawing/2014/main" xmlns="" id="{8AB4591B-F011-418C-B4CB-CB0A36410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6803" y="2420013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離島</a:t>
            </a:r>
          </a:p>
        </p:txBody>
      </p:sp>
      <p:sp>
        <p:nvSpPr>
          <p:cNvPr id="38" name="Rectangle 41">
            <a:extLst>
              <a:ext uri="{FF2B5EF4-FFF2-40B4-BE49-F238E27FC236}">
                <a16:creationId xmlns:a16="http://schemas.microsoft.com/office/drawing/2014/main" xmlns="" id="{EC594C61-8940-46EB-B52D-75BB4A2AC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8466" y="5720930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聯合免試</a:t>
            </a:r>
          </a:p>
        </p:txBody>
      </p:sp>
      <p:sp>
        <p:nvSpPr>
          <p:cNvPr id="39" name="Rectangle 41">
            <a:extLst>
              <a:ext uri="{FF2B5EF4-FFF2-40B4-BE49-F238E27FC236}">
                <a16:creationId xmlns:a16="http://schemas.microsoft.com/office/drawing/2014/main" xmlns="" id="{EFF592FC-984E-4349-9A1C-D2B73C484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0822" y="5714319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優先免試</a:t>
            </a:r>
          </a:p>
        </p:txBody>
      </p:sp>
      <p:sp>
        <p:nvSpPr>
          <p:cNvPr id="14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55FFDBE1-38CF-4C8A-8C21-0FBC582AA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0656" y="1689499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特色招生</a:t>
            </a:r>
          </a:p>
        </p:txBody>
      </p:sp>
      <p:sp>
        <p:nvSpPr>
          <p:cNvPr id="15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87875698-66F0-433D-B78C-D9DC34E5A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2181" y="3133571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原住民獨招</a:t>
            </a:r>
          </a:p>
        </p:txBody>
      </p:sp>
      <p:sp>
        <p:nvSpPr>
          <p:cNvPr id="16" name="Rectangle 41">
            <a:extLst>
              <a:ext uri="{FF2B5EF4-FFF2-40B4-BE49-F238E27FC236}">
                <a16:creationId xmlns:a16="http://schemas.microsoft.com/office/drawing/2014/main" xmlns="" id="{C129B0E0-9CE9-4755-809E-6EF29A1E0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6803" y="3123894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免試續招</a:t>
            </a:r>
          </a:p>
        </p:txBody>
      </p:sp>
      <p:sp>
        <p:nvSpPr>
          <p:cNvPr id="17" name="Rectangle 41">
            <a:extLst>
              <a:ext uri="{FF2B5EF4-FFF2-40B4-BE49-F238E27FC236}">
                <a16:creationId xmlns:a16="http://schemas.microsoft.com/office/drawing/2014/main" xmlns="" id="{2D641010-D69B-44BD-809C-2E19618E3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2181" y="3829915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運動績優</a:t>
            </a:r>
          </a:p>
        </p:txBody>
      </p:sp>
      <p:sp>
        <p:nvSpPr>
          <p:cNvPr id="18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9C939A9A-AB48-4121-98E2-DF2556B62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1408" y="3843287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適性安置</a:t>
            </a:r>
          </a:p>
        </p:txBody>
      </p:sp>
      <p:sp>
        <p:nvSpPr>
          <p:cNvPr id="19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C00B54B7-25E6-400A-A590-FF9549334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6847" y="4537445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zh-TW" altLang="en-US" sz="3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實用技能</a:t>
            </a:r>
            <a:endParaRPr kumimoji="0"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00DB52B-0955-4368-91BD-3E0D3D598919}"/>
              </a:ext>
            </a:extLst>
          </p:cNvPr>
          <p:cNvSpPr/>
          <p:nvPr/>
        </p:nvSpPr>
        <p:spPr>
          <a:xfrm>
            <a:off x="4211960" y="830209"/>
            <a:ext cx="4644008" cy="45252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" name="接點: 肘形 3">
            <a:extLst>
              <a:ext uri="{FF2B5EF4-FFF2-40B4-BE49-F238E27FC236}">
                <a16:creationId xmlns:a16="http://schemas.microsoft.com/office/drawing/2014/main" xmlns="" id="{5A715331-ECBF-4209-9FDD-F32857261F46}"/>
              </a:ext>
            </a:extLst>
          </p:cNvPr>
          <p:cNvCxnSpPr>
            <a:stCxn id="32" idx="3"/>
            <a:endCxn id="2" idx="1"/>
          </p:cNvCxnSpPr>
          <p:nvPr/>
        </p:nvCxnSpPr>
        <p:spPr>
          <a:xfrm>
            <a:off x="3725144" y="2652315"/>
            <a:ext cx="486816" cy="440517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A2364107-7205-4D71-ABE8-FB0701365540}"/>
              </a:ext>
            </a:extLst>
          </p:cNvPr>
          <p:cNvSpPr/>
          <p:nvPr/>
        </p:nvSpPr>
        <p:spPr>
          <a:xfrm>
            <a:off x="4211960" y="5517232"/>
            <a:ext cx="4644008" cy="9850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" name="接點: 肘形 5">
            <a:extLst>
              <a:ext uri="{FF2B5EF4-FFF2-40B4-BE49-F238E27FC236}">
                <a16:creationId xmlns:a16="http://schemas.microsoft.com/office/drawing/2014/main" xmlns="" id="{0DFC96FE-1F97-49DA-97B4-6E67E00B7854}"/>
              </a:ext>
            </a:extLst>
          </p:cNvPr>
          <p:cNvCxnSpPr>
            <a:stCxn id="33" idx="3"/>
            <a:endCxn id="24" idx="1"/>
          </p:cNvCxnSpPr>
          <p:nvPr/>
        </p:nvCxnSpPr>
        <p:spPr>
          <a:xfrm flipV="1">
            <a:off x="3725144" y="6009751"/>
            <a:ext cx="486816" cy="164060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接點: 肘形 8">
            <a:extLst>
              <a:ext uri="{FF2B5EF4-FFF2-40B4-BE49-F238E27FC236}">
                <a16:creationId xmlns:a16="http://schemas.microsoft.com/office/drawing/2014/main" xmlns="" id="{C3D0349E-33B0-4E2B-8C5A-4A72D3D3417E}"/>
              </a:ext>
            </a:extLst>
          </p:cNvPr>
          <p:cNvCxnSpPr>
            <a:stCxn id="26" idx="2"/>
            <a:endCxn id="33" idx="1"/>
          </p:cNvCxnSpPr>
          <p:nvPr/>
        </p:nvCxnSpPr>
        <p:spPr>
          <a:xfrm rot="16200000" flipH="1">
            <a:off x="589676" y="5126574"/>
            <a:ext cx="1569829" cy="52464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接點: 肘形 10">
            <a:extLst>
              <a:ext uri="{FF2B5EF4-FFF2-40B4-BE49-F238E27FC236}">
                <a16:creationId xmlns:a16="http://schemas.microsoft.com/office/drawing/2014/main" xmlns="" id="{3D8DB399-2651-4425-8082-86206964D347}"/>
              </a:ext>
            </a:extLst>
          </p:cNvPr>
          <p:cNvCxnSpPr>
            <a:stCxn id="26" idx="0"/>
            <a:endCxn id="32" idx="1"/>
          </p:cNvCxnSpPr>
          <p:nvPr/>
        </p:nvCxnSpPr>
        <p:spPr>
          <a:xfrm rot="5400000" flipH="1" flipV="1">
            <a:off x="902848" y="2861736"/>
            <a:ext cx="943485" cy="524644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EC3FA2C8-5E92-48BA-9EDA-AC5F5A4AD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824" y="3246896"/>
            <a:ext cx="1097579" cy="443947"/>
          </a:xfrm>
          <a:prstGeom prst="rect">
            <a:avLst/>
          </a:prstGeom>
          <a:solidFill>
            <a:srgbClr val="FFC0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普高</a:t>
            </a:r>
          </a:p>
        </p:txBody>
      </p:sp>
      <p:sp>
        <p:nvSpPr>
          <p:cNvPr id="41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3763A924-58F0-45EE-A241-74527C47A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607" y="3765169"/>
            <a:ext cx="1097579" cy="443947"/>
          </a:xfrm>
          <a:prstGeom prst="rect">
            <a:avLst/>
          </a:prstGeom>
          <a:solidFill>
            <a:srgbClr val="FFC0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技高</a:t>
            </a:r>
          </a:p>
        </p:txBody>
      </p:sp>
      <p:sp>
        <p:nvSpPr>
          <p:cNvPr id="42" name="Rectangle 41">
            <a:hlinkClick r:id="" action="ppaction://noaction"/>
            <a:extLst>
              <a:ext uri="{FF2B5EF4-FFF2-40B4-BE49-F238E27FC236}">
                <a16:creationId xmlns:a16="http://schemas.microsoft.com/office/drawing/2014/main" xmlns="" id="{FD61216C-E2B8-4942-9329-C68C0CF75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824" y="4307295"/>
            <a:ext cx="1083362" cy="443947"/>
          </a:xfrm>
          <a:prstGeom prst="rect">
            <a:avLst/>
          </a:prstGeom>
          <a:solidFill>
            <a:srgbClr val="FFC0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kumimoji="0"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綜高</a:t>
            </a:r>
          </a:p>
        </p:txBody>
      </p:sp>
      <p:cxnSp>
        <p:nvCxnSpPr>
          <p:cNvPr id="13" name="接點: 肘形 12">
            <a:extLst>
              <a:ext uri="{FF2B5EF4-FFF2-40B4-BE49-F238E27FC236}">
                <a16:creationId xmlns:a16="http://schemas.microsoft.com/office/drawing/2014/main" xmlns="" id="{2C7C6F7B-9BFD-4203-8DCF-5AC22E2DE0BF}"/>
              </a:ext>
            </a:extLst>
          </p:cNvPr>
          <p:cNvCxnSpPr>
            <a:endCxn id="40" idx="1"/>
          </p:cNvCxnSpPr>
          <p:nvPr/>
        </p:nvCxnSpPr>
        <p:spPr>
          <a:xfrm rot="16200000" flipH="1">
            <a:off x="2521102" y="3002147"/>
            <a:ext cx="492519" cy="440925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接點: 肘形 21">
            <a:extLst>
              <a:ext uri="{FF2B5EF4-FFF2-40B4-BE49-F238E27FC236}">
                <a16:creationId xmlns:a16="http://schemas.microsoft.com/office/drawing/2014/main" xmlns="" id="{37CCF538-D264-47A1-8B78-4E286FC3E01F}"/>
              </a:ext>
            </a:extLst>
          </p:cNvPr>
          <p:cNvCxnSpPr>
            <a:endCxn id="41" idx="1"/>
          </p:cNvCxnSpPr>
          <p:nvPr/>
        </p:nvCxnSpPr>
        <p:spPr>
          <a:xfrm rot="16200000" flipH="1">
            <a:off x="2254857" y="3268393"/>
            <a:ext cx="1010792" cy="426708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接點: 肘形 28">
            <a:extLst>
              <a:ext uri="{FF2B5EF4-FFF2-40B4-BE49-F238E27FC236}">
                <a16:creationId xmlns:a16="http://schemas.microsoft.com/office/drawing/2014/main" xmlns="" id="{A55F53F3-978E-4EB2-B86A-AD8A2819C961}"/>
              </a:ext>
            </a:extLst>
          </p:cNvPr>
          <p:cNvCxnSpPr>
            <a:endCxn id="42" idx="1"/>
          </p:cNvCxnSpPr>
          <p:nvPr/>
        </p:nvCxnSpPr>
        <p:spPr>
          <a:xfrm rot="16200000" flipH="1">
            <a:off x="1990901" y="3532346"/>
            <a:ext cx="1552920" cy="440926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1">
            <a:extLst>
              <a:ext uri="{FF2B5EF4-FFF2-40B4-BE49-F238E27FC236}">
                <a16:creationId xmlns:a16="http://schemas.microsoft.com/office/drawing/2014/main" xmlns="" id="{8AB4591B-F011-418C-B4CB-CB0A36410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7255" y="4562680"/>
            <a:ext cx="2088232" cy="648072"/>
          </a:xfrm>
          <a:prstGeom prst="rect">
            <a:avLst/>
          </a:prstGeom>
          <a:solidFill>
            <a:srgbClr val="FFFF00"/>
          </a:solidFill>
          <a:ln w="15875">
            <a:solidFill>
              <a:schemeClr val="tx1"/>
            </a:solidFill>
            <a:prstDash val="dash"/>
            <a:miter lim="800000"/>
          </a:ln>
          <a:effectLst>
            <a:innerShdw blurRad="114300">
              <a:prstClr val="black"/>
            </a:innerShdw>
          </a:effectLst>
        </p:spPr>
        <p:txBody>
          <a:bodyPr lIns="90000" tIns="46800" rIns="90000" bIns="46800" anchor="ctr"/>
          <a:lstStyle/>
          <a:p>
            <a:pPr algn="ctr">
              <a:defRPr/>
            </a:pPr>
            <a:r>
              <a:rPr lang="zh-TW" altLang="en-US" sz="3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建教合作</a:t>
            </a:r>
            <a:endParaRPr kumimoji="0" lang="zh-TW" altLang="en-US" sz="3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299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資料庫圖表 7"/>
          <p:cNvGraphicFramePr/>
          <p:nvPr/>
        </p:nvGraphicFramePr>
        <p:xfrm>
          <a:off x="11435" y="638849"/>
          <a:ext cx="4047332" cy="894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資料庫圖表 9"/>
          <p:cNvGraphicFramePr/>
          <p:nvPr/>
        </p:nvGraphicFramePr>
        <p:xfrm>
          <a:off x="251520" y="734773"/>
          <a:ext cx="4047332" cy="822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1" name="資料庫圖表 10"/>
          <p:cNvGraphicFramePr/>
          <p:nvPr/>
        </p:nvGraphicFramePr>
        <p:xfrm>
          <a:off x="251520" y="734773"/>
          <a:ext cx="3168352" cy="822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9" name="文字方塊 3"/>
          <p:cNvSpPr txBox="1">
            <a:spLocks noChangeArrowheads="1"/>
          </p:cNvSpPr>
          <p:nvPr/>
        </p:nvSpPr>
        <p:spPr bwMode="auto">
          <a:xfrm>
            <a:off x="0" y="1361065"/>
            <a:ext cx="8784976" cy="687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lvl="1" algn="just" eaLnBrk="1" hangingPunct="1">
              <a:lnSpc>
                <a:spcPct val="110000"/>
              </a:lnSpc>
              <a:spcAft>
                <a:spcPts val="120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l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教育部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試辦技術型高級中學以群招生之入學方式，裨益國民中學畢業生適性選擇。</a:t>
            </a:r>
          </a:p>
          <a:p>
            <a:pPr marL="457200" lvl="1" indent="0" algn="just" eaLnBrk="1" hangingPunct="1">
              <a:lnSpc>
                <a:spcPct val="110000"/>
              </a:lnSpc>
              <a:spcAft>
                <a:spcPts val="1200"/>
              </a:spcAft>
              <a:buClr>
                <a:schemeClr val="accent2"/>
              </a:buClr>
              <a:buSzPct val="85000"/>
            </a:pP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112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學年度屏東區試辦</a:t>
            </a:r>
            <a:r>
              <a:rPr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以群招生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之學校如下：</a:t>
            </a:r>
          </a:p>
          <a:p>
            <a:pPr marL="457200" lvl="1" indent="0" algn="just" eaLnBrk="1" hangingPunct="1">
              <a:lnSpc>
                <a:spcPct val="110000"/>
              </a:lnSpc>
              <a:spcAft>
                <a:spcPts val="1200"/>
              </a:spcAft>
              <a:buClr>
                <a:schemeClr val="accent2"/>
              </a:buClr>
              <a:buSzPct val="85000"/>
            </a:pP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(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一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)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國立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內埔高級農工職業學校「動力機械群」：汽車科、農業機械科。</a:t>
            </a:r>
          </a:p>
          <a:p>
            <a:pPr marL="457200" lvl="1" indent="0" algn="just" eaLnBrk="1" hangingPunct="1">
              <a:lnSpc>
                <a:spcPct val="110000"/>
              </a:lnSpc>
              <a:spcAft>
                <a:spcPts val="1200"/>
              </a:spcAft>
              <a:buClr>
                <a:schemeClr val="accent2"/>
              </a:buClr>
              <a:buSzPct val="85000"/>
            </a:pP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(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二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)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國立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恆春高級工商職業學校「電機與電子群」：電子科、資訊科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  <a:cs typeface="華康儷粗圓"/>
            </a:endParaRPr>
          </a:p>
          <a:p>
            <a:pPr lvl="1" algn="just" eaLnBrk="1" hangingPunct="1">
              <a:lnSpc>
                <a:spcPct val="110000"/>
              </a:lnSpc>
              <a:spcAft>
                <a:spcPts val="120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l"/>
            </a:pP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屏東區免試入學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-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競賽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表現成績計分方式一覽表納入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：科學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類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-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全國性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-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臺灣能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-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華康儷粗圓"/>
              </a:rPr>
              <a:t>永續能源創意實作競賽。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  <a:cs typeface="華康儷粗圓"/>
            </a:endParaRPr>
          </a:p>
          <a:p>
            <a:pPr lvl="1" algn="just" eaLnBrk="1" hangingPunct="1">
              <a:lnSpc>
                <a:spcPct val="110000"/>
              </a:lnSpc>
              <a:spcAft>
                <a:spcPts val="120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l"/>
            </a:pP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  <a:cs typeface="華康儷粗圓"/>
            </a:endParaRPr>
          </a:p>
          <a:p>
            <a:pPr lvl="1" algn="just" eaLnBrk="1" hangingPunct="1">
              <a:lnSpc>
                <a:spcPct val="110000"/>
              </a:lnSpc>
              <a:spcAft>
                <a:spcPts val="120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l"/>
            </a:pP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  <a:cs typeface="華康儷粗圓"/>
            </a:endParaRPr>
          </a:p>
          <a:p>
            <a:pPr lvl="1" algn="just" eaLnBrk="1" hangingPunct="1">
              <a:lnSpc>
                <a:spcPct val="110000"/>
              </a:lnSpc>
              <a:spcAft>
                <a:spcPts val="120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l"/>
            </a:pP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  <a:cs typeface="華康儷粗圓"/>
            </a:endParaRPr>
          </a:p>
          <a:p>
            <a:pPr lvl="1" algn="just" eaLnBrk="1" hangingPunct="1">
              <a:lnSpc>
                <a:spcPct val="110000"/>
              </a:lnSpc>
              <a:spcAft>
                <a:spcPts val="120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l"/>
            </a:pPr>
            <a:endParaRPr lang="zh-TW" altLang="en-US" sz="28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華康儷粗圓"/>
            </a:endParaRPr>
          </a:p>
        </p:txBody>
      </p:sp>
      <p:sp>
        <p:nvSpPr>
          <p:cNvPr id="12" name="標題 1"/>
          <p:cNvSpPr txBox="1"/>
          <p:nvPr/>
        </p:nvSpPr>
        <p:spPr>
          <a:xfrm>
            <a:off x="0" y="260648"/>
            <a:ext cx="9144000" cy="1008112"/>
          </a:xfrm>
          <a:prstGeom prst="rect">
            <a:avLst/>
          </a:prstGeom>
          <a:solidFill>
            <a:srgbClr val="7030A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sz="44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度免試入學</a:t>
            </a:r>
            <a:r>
              <a:rPr lang="en-US" altLang="zh-TW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變革事項</a:t>
            </a:r>
            <a:endParaRPr kumimoji="1" lang="zh-TW" altLang="en-US" sz="4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3897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文字方塊 4"/>
          <p:cNvSpPr txBox="1">
            <a:spLocks noChangeArrowheads="1"/>
          </p:cNvSpPr>
          <p:nvPr/>
        </p:nvSpPr>
        <p:spPr bwMode="auto">
          <a:xfrm>
            <a:off x="1187450" y="692150"/>
            <a:ext cx="8569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1" lang="zh-TW" altLang="en-US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變更就學區申請</a:t>
            </a:r>
            <a:r>
              <a:rPr kumimoji="1" lang="en-US" altLang="zh-TW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kumimoji="1" lang="en-US" altLang="zh-TW" sz="32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112</a:t>
            </a:r>
            <a:r>
              <a:rPr kumimoji="1" lang="zh-TW" altLang="en-US" sz="32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kumimoji="1" lang="en-US" altLang="zh-TW" sz="32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4</a:t>
            </a:r>
            <a:r>
              <a:rPr kumimoji="1" lang="zh-TW" altLang="en-US" sz="32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kumimoji="1" lang="en-US" altLang="zh-TW" sz="32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28</a:t>
            </a:r>
            <a:r>
              <a:rPr kumimoji="1" lang="zh-TW" altLang="en-US" sz="32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日至</a:t>
            </a:r>
            <a:r>
              <a:rPr kumimoji="1" lang="en-US" altLang="zh-TW" sz="32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kumimoji="1" lang="zh-TW" altLang="en-US" sz="32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kumimoji="1" lang="en-US" altLang="zh-TW" sz="32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kumimoji="1" lang="zh-TW" altLang="en-US" sz="32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日</a:t>
            </a:r>
            <a:r>
              <a:rPr kumimoji="1" lang="en-US" altLang="zh-TW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kumimoji="1" lang="zh-TW" altLang="en-US" sz="3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3" name="內容版面配置區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7204408"/>
              </p:ext>
            </p:extLst>
          </p:nvPr>
        </p:nvGraphicFramePr>
        <p:xfrm>
          <a:off x="899592" y="1628800"/>
          <a:ext cx="763284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5513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文字方塊 4"/>
          <p:cNvSpPr txBox="1">
            <a:spLocks noChangeArrowheads="1"/>
          </p:cNvSpPr>
          <p:nvPr/>
        </p:nvSpPr>
        <p:spPr bwMode="auto">
          <a:xfrm>
            <a:off x="683568" y="0"/>
            <a:ext cx="85693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1" lang="zh-TW" altLang="en-US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屏東區</a:t>
            </a:r>
            <a:r>
              <a:rPr kumimoji="1" lang="zh-TW" altLang="zh-TW" sz="32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免試入學超額比序項目積分對照表</a:t>
            </a:r>
            <a:endParaRPr kumimoji="1" lang="zh-TW" altLang="en-US" sz="32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4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570318"/>
              </p:ext>
            </p:extLst>
          </p:nvPr>
        </p:nvGraphicFramePr>
        <p:xfrm>
          <a:off x="179512" y="609393"/>
          <a:ext cx="8712968" cy="6164994"/>
        </p:xfrm>
        <a:graphic>
          <a:graphicData uri="http://schemas.openxmlformats.org/drawingml/2006/table">
            <a:tbl>
              <a:tblPr/>
              <a:tblGrid>
                <a:gridCol w="6936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77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487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2428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3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畢業資格（</a:t>
                      </a: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3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志願序（</a:t>
                      </a: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每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個志願序為一群組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3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均衡學習（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9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  <a:endParaRPr kumimoji="1" lang="en-US" altLang="zh-TW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000" b="1" i="0" u="sng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健康與體育、藝術、綜合</a:t>
                      </a:r>
                      <a:r>
                        <a:rPr kumimoji="1" lang="zh-TW" altLang="en-US" sz="20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活動</a:t>
                      </a:r>
                      <a:endParaRPr kumimoji="1" lang="en-US" altLang="zh-TW" sz="2000" b="1" i="0" u="sng" strike="noStrike" kern="1200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0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及</a:t>
                      </a:r>
                      <a:r>
                        <a:rPr kumimoji="1" lang="zh-TW" altLang="en-US" sz="2000" b="1" i="0" u="sng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科技領域等任三個領域</a:t>
                      </a:r>
                      <a:endParaRPr kumimoji="1" lang="zh-TW" altLang="en-US" sz="2000" b="0" i="0" u="sng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3648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四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多元學習表現</a:t>
                      </a:r>
                      <a:endParaRPr kumimoji="1" lang="en-US" altLang="zh-TW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（至多採計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28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服務表現（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幹部、社團社長、特殊服務表現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364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獎懲紀錄（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銷過或功過相抵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364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競賽表現（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072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體適能（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肌耐力、柔軟度、瞬發力、心肺耐力</a:t>
                      </a:r>
                      <a:endParaRPr kumimoji="1" lang="en-US" altLang="zh-TW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18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華康儷粗圓"/>
                        </a:rPr>
                        <a:t>不同時間之檢測結果不得交叉採計</a:t>
                      </a:r>
                      <a:r>
                        <a:rPr kumimoji="1" lang="en-US" altLang="zh-TW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4415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本土語言認證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(2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endParaRPr kumimoji="1" lang="zh-TW" altLang="en-US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通過原住民族語或客語或閩南語初級以上</a:t>
                      </a:r>
                      <a:r>
                        <a:rPr kumimoji="1" lang="en-US" altLang="zh-TW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已認證得</a:t>
                      </a:r>
                      <a:r>
                        <a:rPr kumimoji="1" lang="en-US" altLang="zh-TW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</a:t>
                      </a:r>
                      <a:r>
                        <a:rPr kumimoji="1" lang="zh-TW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分；未認證得</a:t>
                      </a:r>
                      <a:r>
                        <a:rPr kumimoji="1" lang="en-US" altLang="zh-TW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0</a:t>
                      </a:r>
                      <a:r>
                        <a:rPr kumimoji="1" lang="zh-TW" alt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分。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403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五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適性發展（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6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33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六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經濟弱勢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(2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endParaRPr kumimoji="1" lang="zh-TW" altLang="en-US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中低、低收入戶</a:t>
                      </a:r>
                      <a:endParaRPr kumimoji="1" lang="en-US" altLang="zh-TW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3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七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國中教育會考（至多採計</a:t>
                      </a:r>
                      <a:r>
                        <a:rPr kumimoji="1" lang="en-US" altLang="zh-TW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25</a:t>
                      </a: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分）</a:t>
                      </a: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國、英、數、社、自、寫作</a:t>
                      </a:r>
                      <a:endParaRPr kumimoji="1" lang="en-US" altLang="zh-TW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4370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總分</a:t>
                      </a: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79</a:t>
                      </a: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4411" marR="84411" marT="42191" marB="4219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84406" marR="84406" marT="42198" marB="4219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84406" marR="84406" marT="42198" marB="421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3" name="標題 4"/>
          <p:cNvSpPr>
            <a:spLocks noGrp="1"/>
          </p:cNvSpPr>
          <p:nvPr>
            <p:ph type="title"/>
          </p:nvPr>
        </p:nvSpPr>
        <p:spPr>
          <a:xfrm>
            <a:off x="2339752" y="692696"/>
            <a:ext cx="4352645" cy="53624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適性入學輔導核心理念</a:t>
            </a:r>
            <a:endParaRPr lang="zh-TW" altLang="en-US" b="1" dirty="0">
              <a:solidFill>
                <a:srgbClr val="FF0000"/>
              </a:solidFill>
              <a:ea typeface="新細明體" pitchFamily="18" charset="-120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 bwMode="auto">
          <a:xfrm>
            <a:off x="971600" y="1575402"/>
            <a:ext cx="7329510" cy="4785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3200" b="1" kern="1200">
                <a:solidFill>
                  <a:srgbClr val="006600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b="1" kern="1200">
                <a:solidFill>
                  <a:srgbClr val="660033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b="1" kern="1200">
                <a:solidFill>
                  <a:srgbClr val="660033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b="1" kern="1200">
                <a:solidFill>
                  <a:srgbClr val="660033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b="1" kern="1200">
                <a:solidFill>
                  <a:srgbClr val="660033"/>
                </a:solidFill>
                <a:latin typeface="微軟正黑體" pitchFamily="34" charset="-120"/>
                <a:ea typeface="微軟正黑體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適性入學輔導是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”</a:t>
            </a:r>
            <a:r>
              <a:rPr kumimoji="0" lang="zh-TW" alt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安身立命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”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的過程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選你所適，愛你所選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總的來說，志願選填參考因素：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/>
            </a:r>
            <a:b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</a:b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sym typeface="Webdings"/>
              </a:rPr>
              <a:t>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性向所趨、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/>
            </a:r>
            <a:b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</a:b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sym typeface="Webdings"/>
              </a:rPr>
              <a:t>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興趣所在、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/>
            </a:r>
            <a:b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</a:b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sym typeface="Webdings"/>
              </a:rPr>
              <a:t>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能力所及、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/>
            </a:r>
            <a:b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</a:b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sym typeface="Webdings"/>
              </a:rPr>
              <a:t>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就近考量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  <a:sym typeface="Webdings"/>
              </a:rPr>
              <a:t>。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pic>
        <p:nvPicPr>
          <p:cNvPr id="7" name="Picture 2" descr="http://img01.tooopen.com/Downs/images/2011/1/15/sy_2011011500142228873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968100"/>
            <a:ext cx="5042427" cy="301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21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7037E-7 L 0.36632 0.003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16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1A2C07F0-1EA5-4CF5-B7C3-9E5C69C6E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0" y="1217777"/>
            <a:ext cx="6571343" cy="1049235"/>
          </a:xfrm>
        </p:spPr>
        <p:txBody>
          <a:bodyPr/>
          <a:lstStyle/>
          <a:p>
            <a:pPr algn="ctr"/>
            <a:r>
              <a:rPr lang="zh-TW" altLang="en-US" b="1" dirty="0">
                <a:solidFill>
                  <a:srgbClr val="0070C0"/>
                </a:solidFill>
                <a:latin typeface="新細明體" panose="02020500000000000000" pitchFamily="18" charset="-120"/>
              </a:rPr>
              <a:t>★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溫馨提醒</a:t>
            </a:r>
            <a:r>
              <a:rPr lang="zh-TW" altLang="en-US" b="1" dirty="0">
                <a:solidFill>
                  <a:srgbClr val="0070C0"/>
                </a:solidFill>
                <a:latin typeface="新細明體" panose="02020500000000000000" pitchFamily="18" charset="-120"/>
              </a:rPr>
              <a:t>★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70EEBFB2-BBE5-49AD-8187-C584384F0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2060848"/>
            <a:ext cx="8352928" cy="3450613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沒有簡章之招生行為，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勿隨意同意招生學校要去就讀。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保管好畢業證書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勿隨意繳交入學相關費用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有問題請向主管機關或各入學管道主辦學校反應，請求協助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31523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9CAECD6-8B43-45FE-A7B1-A1B2578C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490" y="1196752"/>
            <a:ext cx="6571343" cy="1049235"/>
          </a:xfrm>
        </p:spPr>
        <p:txBody>
          <a:bodyPr/>
          <a:lstStyle/>
          <a:p>
            <a:pPr algn="ctr"/>
            <a:r>
              <a:rPr lang="zh-TW" altLang="en-US" b="1" dirty="0">
                <a:solidFill>
                  <a:srgbClr val="0070C0"/>
                </a:solidFill>
                <a:latin typeface="新細明體" panose="02020500000000000000" pitchFamily="18" charset="-120"/>
              </a:rPr>
              <a:t>★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溫馨提醒</a:t>
            </a:r>
            <a:r>
              <a:rPr lang="zh-TW" altLang="en-US" b="1" dirty="0">
                <a:solidFill>
                  <a:srgbClr val="0070C0"/>
                </a:solidFill>
                <a:latin typeface="新細明體" panose="02020500000000000000" pitchFamily="18" charset="-120"/>
              </a:rPr>
              <a:t>★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D1F9ECA3-4551-42C2-9E74-E1A39D013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753" y="2060848"/>
            <a:ext cx="7344816" cy="3450613"/>
          </a:xfrm>
        </p:spPr>
        <p:txBody>
          <a:bodyPr>
            <a:norm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提醒家長及學生可以至想要就讀的高級中等學校的網站，瀏覽學校的三年課程規劃。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課程規劃要瀏覽適用</a:t>
            </a:r>
            <a:r>
              <a:rPr lang="en-US" altLang="zh-TW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sz="20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</a:t>
            </a:r>
            <a:r>
              <a:rPr lang="zh-TW" altLang="en-US" sz="2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度入學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學習歷程的參採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學測及分科考試之科目及範圍均有變動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請學生及家長於入學高級中等學校後，務必注意各高級中等學校的宣導。</a:t>
            </a:r>
          </a:p>
        </p:txBody>
      </p:sp>
      <p:pic>
        <p:nvPicPr>
          <p:cNvPr id="4" name="圖片 3">
            <a:hlinkClick r:id="rId2" action="ppaction://hlinksldjump"/>
            <a:extLst>
              <a:ext uri="{FF2B5EF4-FFF2-40B4-BE49-F238E27FC236}">
                <a16:creationId xmlns:a16="http://schemas.microsoft.com/office/drawing/2014/main" xmlns="" id="{8CC402B9-BF66-4D18-866B-869BC557F4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671" b="50380" l="13219" r="28156">
                        <a14:foregroundMark x1="19035" y1="18987" x2="19035" y2="18987"/>
                        <a14:foregroundMark x1="18176" y1="25190" x2="18176" y2="25190"/>
                        <a14:foregroundMark x1="18176" y1="22911" x2="18176" y2="22911"/>
                        <a14:foregroundMark x1="23397" y1="23797" x2="23397" y2="23797"/>
                        <a14:foregroundMark x1="22670" y1="30759" x2="22670" y2="30759"/>
                        <a14:foregroundMark x1="20489" y1="29873" x2="20489" y2="29873"/>
                        <a14:foregroundMark x1="17581" y1="31013" x2="17581" y2="31013"/>
                        <a14:foregroundMark x1="19365" y1="32658" x2="19365" y2="32658"/>
                        <a14:foregroundMark x1="22340" y1="23291" x2="22340" y2="232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88" t="13804" r="71262" b="48492"/>
          <a:stretch/>
        </p:blipFill>
        <p:spPr>
          <a:xfrm>
            <a:off x="8100392" y="54166"/>
            <a:ext cx="935281" cy="116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568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文字方塊 4"/>
          <p:cNvSpPr txBox="1">
            <a:spLocks noChangeArrowheads="1"/>
          </p:cNvSpPr>
          <p:nvPr/>
        </p:nvSpPr>
        <p:spPr bwMode="auto">
          <a:xfrm>
            <a:off x="2155807" y="778848"/>
            <a:ext cx="85693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1" lang="zh-TW" altLang="en-US" sz="36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屏東區諮詢專線、網站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idx="4294967295"/>
          </p:nvPr>
        </p:nvSpPr>
        <p:spPr>
          <a:xfrm>
            <a:off x="179512" y="1556792"/>
            <a:ext cx="8713788" cy="5400675"/>
          </a:xfrm>
        </p:spPr>
        <p:txBody>
          <a:bodyPr>
            <a:normAutofit/>
          </a:bodyPr>
          <a:lstStyle/>
          <a:p>
            <a:pPr marL="514350" indent="-457200" eaLnBrk="1" hangingPunct="1">
              <a:defRPr/>
            </a:pP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適性入學諮詢管道：</a:t>
            </a:r>
            <a:endParaRPr lang="en-US" altLang="zh-TW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0" lvl="1" indent="-457200" eaLnBrk="1" hangingPunct="1">
              <a:defRPr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各國中教務處、輔導室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0" lvl="1" indent="-457200" eaLnBrk="1" hangingPunct="1">
              <a:defRPr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適性入學宣導團講師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0" lvl="1" indent="-457200" eaLnBrk="1" hangingPunct="1">
              <a:defRPr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屏東縣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政府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教育處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)08-7230415#3618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許小姐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0" lvl="1" indent="-457200" eaLnBrk="1" hangingPunct="1">
              <a:defRPr/>
            </a:pP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教育部免付費諮詢專線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0800-012-580</a:t>
            </a:r>
          </a:p>
          <a:p>
            <a:pPr marL="514350" indent="-457200" eaLnBrk="1" hangingPunct="1">
              <a:defRPr/>
            </a:pPr>
            <a:r>
              <a:rPr lang="zh-TW" alt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網路：</a:t>
            </a:r>
            <a:endParaRPr lang="en-US" altLang="zh-TW" sz="28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0" lvl="1" indent="-457200">
              <a:defRPr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國中畢業生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適性入學宣導網</a:t>
            </a:r>
            <a:r>
              <a:rPr lang="en-US" altLang="zh-TW" sz="2000" b="1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adapt-k12ea.pro.k12ea.gov.tw</a:t>
            </a:r>
            <a:r>
              <a:rPr lang="en-US" altLang="zh-TW" sz="2000" b="1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en-US" altLang="zh-TW" sz="2000" b="1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914400" lvl="1" indent="-457200">
              <a:defRPr/>
            </a:pP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教育部國民及學前教育署宣導型網站整合入口服務</a:t>
            </a:r>
            <a:r>
              <a:rPr lang="en-US" altLang="zh-TW" sz="2000" b="1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altLang="zh-TW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pro.k12ea.gov.tw/k12eagt</a:t>
            </a:r>
            <a:r>
              <a:rPr lang="en-US" altLang="zh-TW" sz="2000" b="1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en-US" altLang="zh-TW" sz="2000" b="1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914400" lvl="1" indent="-457200">
              <a:defRPr/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屏東縣政府教育處網站</a:t>
            </a:r>
            <a:r>
              <a:rPr lang="en-US" altLang="zh-TW" sz="2000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(https://</a:t>
            </a:r>
            <a:r>
              <a:rPr lang="en-US" altLang="zh-TW" sz="2000" dirty="0" smtClean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www.ptc.edu.tw)</a:t>
            </a:r>
            <a:endParaRPr lang="en-US" altLang="zh-TW" sz="2000" dirty="0"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hlinkClick r:id="rId3" action="ppaction://hlinksldjump"/>
            <a:extLst>
              <a:ext uri="{FF2B5EF4-FFF2-40B4-BE49-F238E27FC236}">
                <a16:creationId xmlns:a16="http://schemas.microsoft.com/office/drawing/2014/main" xmlns="" id="{11D0FC6A-0549-42AE-91CC-0BD2E06574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671" b="50380" l="13219" r="28156">
                        <a14:foregroundMark x1="19035" y1="18987" x2="19035" y2="18987"/>
                        <a14:foregroundMark x1="18176" y1="25190" x2="18176" y2="25190"/>
                        <a14:foregroundMark x1="18176" y1="22911" x2="18176" y2="22911"/>
                        <a14:foregroundMark x1="23397" y1="23797" x2="23397" y2="23797"/>
                        <a14:foregroundMark x1="22670" y1="30759" x2="22670" y2="30759"/>
                        <a14:foregroundMark x1="20489" y1="29873" x2="20489" y2="29873"/>
                        <a14:foregroundMark x1="17581" y1="31013" x2="17581" y2="31013"/>
                        <a14:foregroundMark x1="19365" y1="32658" x2="19365" y2="32658"/>
                        <a14:foregroundMark x1="22340" y1="23291" x2="22340" y2="232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988" t="13804" r="71262" b="48492"/>
          <a:stretch/>
        </p:blipFill>
        <p:spPr>
          <a:xfrm>
            <a:off x="8100392" y="54166"/>
            <a:ext cx="935281" cy="11691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圖庫">
  <a:themeElements>
    <a:clrScheme name="圖庫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圖庫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圖庫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15902</TotalTime>
  <Words>1163</Words>
  <Application>Microsoft Office PowerPoint</Application>
  <PresentationFormat>如螢幕大小 (4:3)</PresentationFormat>
  <Paragraphs>217</Paragraphs>
  <Slides>18</Slides>
  <Notes>15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30" baseType="lpstr">
      <vt:lpstr>Arial</vt:lpstr>
      <vt:lpstr>新細明體</vt:lpstr>
      <vt:lpstr>Wingdings</vt:lpstr>
      <vt:lpstr>Times New Roman</vt:lpstr>
      <vt:lpstr>Webdings</vt:lpstr>
      <vt:lpstr>華康儷粗圓</vt:lpstr>
      <vt:lpstr>Calibri</vt:lpstr>
      <vt:lpstr>Verdana</vt:lpstr>
      <vt:lpstr>標楷體</vt:lpstr>
      <vt:lpstr>微軟正黑體</vt:lpstr>
      <vt:lpstr>Gill Sans MT</vt:lpstr>
      <vt:lpstr>圖庫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國中教育會考考試科目及時間表</vt:lpstr>
      <vt:lpstr>能力等級與加註標示</vt:lpstr>
      <vt:lpstr>PowerPoint 簡報</vt:lpstr>
      <vt:lpstr>PowerPoint 簡報</vt:lpstr>
      <vt:lpstr>PowerPoint 簡報</vt:lpstr>
      <vt:lpstr>PowerPoint 簡報</vt:lpstr>
      <vt:lpstr>PowerPoint 簡報</vt:lpstr>
      <vt:lpstr>適性入學輔導核心理念</vt:lpstr>
      <vt:lpstr>★溫馨提醒★</vt:lpstr>
      <vt:lpstr>★溫馨提醒★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pds</dc:creator>
  <cp:lastModifiedBy>username</cp:lastModifiedBy>
  <cp:revision>672</cp:revision>
  <cp:lastPrinted>2021-01-05T07:24:10Z</cp:lastPrinted>
  <dcterms:created xsi:type="dcterms:W3CDTF">2012-12-02T17:04:08Z</dcterms:created>
  <dcterms:modified xsi:type="dcterms:W3CDTF">2023-03-15T07:54:42Z</dcterms:modified>
</cp:coreProperties>
</file>